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2"/>
  </p:sldMasterIdLst>
  <p:notesMasterIdLst>
    <p:notesMasterId r:id="rId9"/>
  </p:notesMasterIdLst>
  <p:sldIdLst>
    <p:sldId id="528" r:id="rId3"/>
    <p:sldId id="538" r:id="rId4"/>
    <p:sldId id="540" r:id="rId5"/>
    <p:sldId id="539" r:id="rId6"/>
    <p:sldId id="426" r:id="rId7"/>
    <p:sldId id="532" r:id="rId8"/>
  </p:sldIdLst>
  <p:sldSz cx="9601200" cy="128016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4949"/>
    <a:srgbClr val="939000"/>
    <a:srgbClr val="019051"/>
    <a:srgbClr val="0333FF"/>
    <a:srgbClr val="16AA42"/>
    <a:srgbClr val="971187"/>
    <a:srgbClr val="0A5D06"/>
    <a:srgbClr val="005100"/>
    <a:srgbClr val="044E00"/>
    <a:srgbClr val="0907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36"/>
    <p:restoredTop sz="95088"/>
  </p:normalViewPr>
  <p:slideViewPr>
    <p:cSldViewPr snapToGrid="0" snapToObjects="1">
      <p:cViewPr varScale="1">
        <p:scale>
          <a:sx n="70" d="100"/>
          <a:sy n="70" d="100"/>
        </p:scale>
        <p:origin x="413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FBB3A-5522-DF40-89F5-C6C8E82EDD73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41897-9A4C-3C42-AA70-EE0FAEC18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1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41897-9A4C-3C42-AA70-EE0FAEC18B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77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41897-9A4C-3C42-AA70-EE0FAEC18B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11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41897-9A4C-3C42-AA70-EE0FAEC18B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26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F39D-1A9B-3F4A-9B62-944A10E126BD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EDBC2-A0CD-BD43-90CC-C639632D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53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F39D-1A9B-3F4A-9B62-944A10E126BD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EDBC2-A0CD-BD43-90CC-C639632D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82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F39D-1A9B-3F4A-9B62-944A10E126BD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EDBC2-A0CD-BD43-90CC-C639632D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04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F39D-1A9B-3F4A-9B62-944A10E126BD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EDBC2-A0CD-BD43-90CC-C639632D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56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F39D-1A9B-3F4A-9B62-944A10E126BD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EDBC2-A0CD-BD43-90CC-C639632D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7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F39D-1A9B-3F4A-9B62-944A10E126BD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EDBC2-A0CD-BD43-90CC-C639632D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37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F39D-1A9B-3F4A-9B62-944A10E126BD}" type="datetimeFigureOut">
              <a:rPr lang="en-US" smtClean="0"/>
              <a:t>7/7/25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EDBC2-A0CD-BD43-90CC-C639632D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F39D-1A9B-3F4A-9B62-944A10E126BD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EDBC2-A0CD-BD43-90CC-C639632D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62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F39D-1A9B-3F4A-9B62-944A10E126BD}" type="datetimeFigureOut">
              <a:rPr lang="en-US" smtClean="0"/>
              <a:t>7/7/25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EDBC2-A0CD-BD43-90CC-C639632D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F39D-1A9B-3F4A-9B62-944A10E126BD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EDBC2-A0CD-BD43-90CC-C639632D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4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F39D-1A9B-3F4A-9B62-944A10E126BD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EDBC2-A0CD-BD43-90CC-C639632D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77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3F39D-1A9B-3F4A-9B62-944A10E126BD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EDBC2-A0CD-BD43-90CC-C639632D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2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9" Type="http://schemas.openxmlformats.org/officeDocument/2006/relationships/image" Target="../media/image27.tiff"/><Relationship Id="rId21" Type="http://schemas.openxmlformats.org/officeDocument/2006/relationships/image" Target="../media/image17.png"/><Relationship Id="rId34" Type="http://schemas.microsoft.com/office/2007/relationships/hdphoto" Target="../media/hdphoto16.wdp"/><Relationship Id="rId42" Type="http://schemas.openxmlformats.org/officeDocument/2006/relationships/image" Target="../media/image30.tiff"/><Relationship Id="rId47" Type="http://schemas.openxmlformats.org/officeDocument/2006/relationships/image" Target="../media/image3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microsoft.com/office/2007/relationships/hdphoto" Target="../media/hdphoto7.wdp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24" Type="http://schemas.microsoft.com/office/2007/relationships/hdphoto" Target="../media/hdphoto11.wdp"/><Relationship Id="rId32" Type="http://schemas.microsoft.com/office/2007/relationships/hdphoto" Target="../media/hdphoto15.wdp"/><Relationship Id="rId37" Type="http://schemas.openxmlformats.org/officeDocument/2006/relationships/image" Target="../media/image25.tiff"/><Relationship Id="rId40" Type="http://schemas.openxmlformats.org/officeDocument/2006/relationships/image" Target="../media/image28.tiff"/><Relationship Id="rId45" Type="http://schemas.openxmlformats.org/officeDocument/2006/relationships/image" Target="../media/image33.tiff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microsoft.com/office/2007/relationships/hdphoto" Target="../media/hdphoto13.wdp"/><Relationship Id="rId36" Type="http://schemas.microsoft.com/office/2007/relationships/hdphoto" Target="../media/hdphoto17.wdp"/><Relationship Id="rId10" Type="http://schemas.microsoft.com/office/2007/relationships/hdphoto" Target="../media/hdphoto4.wdp"/><Relationship Id="rId19" Type="http://schemas.openxmlformats.org/officeDocument/2006/relationships/image" Target="../media/image16.png"/><Relationship Id="rId31" Type="http://schemas.openxmlformats.org/officeDocument/2006/relationships/image" Target="../media/image22.png"/><Relationship Id="rId44" Type="http://schemas.openxmlformats.org/officeDocument/2006/relationships/image" Target="../media/image32.tiff"/><Relationship Id="rId4" Type="http://schemas.openxmlformats.org/officeDocument/2006/relationships/image" Target="../media/image8.jpeg"/><Relationship Id="rId9" Type="http://schemas.openxmlformats.org/officeDocument/2006/relationships/image" Target="../media/image11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20.png"/><Relationship Id="rId30" Type="http://schemas.microsoft.com/office/2007/relationships/hdphoto" Target="../media/hdphoto14.wdp"/><Relationship Id="rId35" Type="http://schemas.openxmlformats.org/officeDocument/2006/relationships/image" Target="../media/image24.png"/><Relationship Id="rId43" Type="http://schemas.openxmlformats.org/officeDocument/2006/relationships/image" Target="../media/image31.tiff"/><Relationship Id="rId8" Type="http://schemas.microsoft.com/office/2007/relationships/hdphoto" Target="../media/hdphoto3.wdp"/><Relationship Id="rId3" Type="http://schemas.openxmlformats.org/officeDocument/2006/relationships/image" Target="../media/image7.tiff"/><Relationship Id="rId12" Type="http://schemas.microsoft.com/office/2007/relationships/hdphoto" Target="../media/hdphoto5.wdp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33" Type="http://schemas.openxmlformats.org/officeDocument/2006/relationships/image" Target="../media/image23.png"/><Relationship Id="rId38" Type="http://schemas.openxmlformats.org/officeDocument/2006/relationships/image" Target="../media/image26.tiff"/><Relationship Id="rId46" Type="http://schemas.openxmlformats.org/officeDocument/2006/relationships/image" Target="../media/image34.jpeg"/><Relationship Id="rId20" Type="http://schemas.microsoft.com/office/2007/relationships/hdphoto" Target="../media/hdphoto9.wdp"/><Relationship Id="rId41" Type="http://schemas.openxmlformats.org/officeDocument/2006/relationships/image" Target="../media/image2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42.png"/><Relationship Id="rId18" Type="http://schemas.microsoft.com/office/2007/relationships/hdphoto" Target="../media/hdphoto24.wdp"/><Relationship Id="rId3" Type="http://schemas.openxmlformats.org/officeDocument/2006/relationships/image" Target="../media/image3.tiff"/><Relationship Id="rId7" Type="http://schemas.openxmlformats.org/officeDocument/2006/relationships/image" Target="../media/image39.png"/><Relationship Id="rId12" Type="http://schemas.microsoft.com/office/2007/relationships/hdphoto" Target="../media/hdphoto21.wdp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6" Type="http://schemas.microsoft.com/office/2007/relationships/hdphoto" Target="../media/hdphoto23.wdp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microsoft.com/office/2007/relationships/hdphoto" Target="../media/hdphoto20.wdp"/><Relationship Id="rId19" Type="http://schemas.openxmlformats.org/officeDocument/2006/relationships/image" Target="../media/image45.png"/><Relationship Id="rId4" Type="http://schemas.openxmlformats.org/officeDocument/2006/relationships/image" Target="../media/image4.tiff"/><Relationship Id="rId9" Type="http://schemas.openxmlformats.org/officeDocument/2006/relationships/image" Target="../media/image40.png"/><Relationship Id="rId14" Type="http://schemas.microsoft.com/office/2007/relationships/hdphoto" Target="../media/hdphoto2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13" Type="http://schemas.openxmlformats.org/officeDocument/2006/relationships/image" Target="../media/image58.tiff"/><Relationship Id="rId3" Type="http://schemas.openxmlformats.org/officeDocument/2006/relationships/image" Target="../media/image48.tiff"/><Relationship Id="rId7" Type="http://schemas.openxmlformats.org/officeDocument/2006/relationships/image" Target="../media/image52.tiff"/><Relationship Id="rId12" Type="http://schemas.openxmlformats.org/officeDocument/2006/relationships/image" Target="../media/image57.tiff"/><Relationship Id="rId17" Type="http://schemas.openxmlformats.org/officeDocument/2006/relationships/image" Target="../media/image62.tiff"/><Relationship Id="rId2" Type="http://schemas.openxmlformats.org/officeDocument/2006/relationships/image" Target="../media/image47.tiff"/><Relationship Id="rId16" Type="http://schemas.openxmlformats.org/officeDocument/2006/relationships/image" Target="../media/image6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tiff"/><Relationship Id="rId11" Type="http://schemas.openxmlformats.org/officeDocument/2006/relationships/image" Target="../media/image56.tiff"/><Relationship Id="rId5" Type="http://schemas.openxmlformats.org/officeDocument/2006/relationships/image" Target="../media/image50.tiff"/><Relationship Id="rId15" Type="http://schemas.openxmlformats.org/officeDocument/2006/relationships/image" Target="../media/image60.tiff"/><Relationship Id="rId10" Type="http://schemas.openxmlformats.org/officeDocument/2006/relationships/image" Target="../media/image55.tiff"/><Relationship Id="rId4" Type="http://schemas.openxmlformats.org/officeDocument/2006/relationships/image" Target="../media/image49.tiff"/><Relationship Id="rId9" Type="http://schemas.openxmlformats.org/officeDocument/2006/relationships/image" Target="../media/image54.tiff"/><Relationship Id="rId14" Type="http://schemas.openxmlformats.org/officeDocument/2006/relationships/image" Target="../media/image5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microsoft.com/office/2007/relationships/hdphoto" Target="../media/hdphoto26.wdp"/><Relationship Id="rId12" Type="http://schemas.openxmlformats.org/officeDocument/2006/relationships/image" Target="../media/image69.tif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8.tiff"/><Relationship Id="rId5" Type="http://schemas.microsoft.com/office/2007/relationships/hdphoto" Target="../media/hdphoto25.wdp"/><Relationship Id="rId10" Type="http://schemas.microsoft.com/office/2007/relationships/hdphoto" Target="../media/hdphoto28.wdp"/><Relationship Id="rId4" Type="http://schemas.openxmlformats.org/officeDocument/2006/relationships/image" Target="../media/image65.png"/><Relationship Id="rId9" Type="http://schemas.microsoft.com/office/2007/relationships/hdphoto" Target="../media/hdphoto2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7035B60-AC62-9BB5-CB94-9FAF03CDFD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6231" y="6899079"/>
            <a:ext cx="1671309" cy="673109"/>
          </a:xfrm>
          <a:prstGeom prst="rect">
            <a:avLst/>
          </a:prstGeom>
          <a:ln w="3175">
            <a:noFill/>
          </a:ln>
        </p:spPr>
      </p:pic>
      <p:sp>
        <p:nvSpPr>
          <p:cNvPr id="50" name="TextBox 12">
            <a:extLst>
              <a:ext uri="{FF2B5EF4-FFF2-40B4-BE49-F238E27FC236}">
                <a16:creationId xmlns:a16="http://schemas.microsoft.com/office/drawing/2014/main" id="{33D2ECCD-79E2-9B9A-D95F-847F1E6CC00E}"/>
              </a:ext>
            </a:extLst>
          </p:cNvPr>
          <p:cNvSpPr txBox="1"/>
          <p:nvPr/>
        </p:nvSpPr>
        <p:spPr>
          <a:xfrm>
            <a:off x="1955229" y="1396851"/>
            <a:ext cx="1150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1205LuTR-NR2F1-WT</a:t>
            </a:r>
          </a:p>
        </p:txBody>
      </p:sp>
      <p:sp>
        <p:nvSpPr>
          <p:cNvPr id="57" name="TextBox 14">
            <a:extLst>
              <a:ext uri="{FF2B5EF4-FFF2-40B4-BE49-F238E27FC236}">
                <a16:creationId xmlns:a16="http://schemas.microsoft.com/office/drawing/2014/main" id="{FC087ED4-0625-72E5-6519-5F5842D60C03}"/>
              </a:ext>
            </a:extLst>
          </p:cNvPr>
          <p:cNvSpPr txBox="1"/>
          <p:nvPr/>
        </p:nvSpPr>
        <p:spPr>
          <a:xfrm>
            <a:off x="2887194" y="1396851"/>
            <a:ext cx="1112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WM793TR-NR2F1-WT</a:t>
            </a:r>
          </a:p>
        </p:txBody>
      </p:sp>
      <p:sp>
        <p:nvSpPr>
          <p:cNvPr id="70" name="TextBox 24">
            <a:extLst>
              <a:ext uri="{FF2B5EF4-FFF2-40B4-BE49-F238E27FC236}">
                <a16:creationId xmlns:a16="http://schemas.microsoft.com/office/drawing/2014/main" id="{FA3F055E-C3C8-9AD0-7395-26B9F1F79F7C}"/>
              </a:ext>
            </a:extLst>
          </p:cNvPr>
          <p:cNvSpPr txBox="1"/>
          <p:nvPr/>
        </p:nvSpPr>
        <p:spPr>
          <a:xfrm>
            <a:off x="4230076" y="1396851"/>
            <a:ext cx="2719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A375TR-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NR2F1-WT</a:t>
            </a:r>
          </a:p>
        </p:txBody>
      </p:sp>
      <p:sp>
        <p:nvSpPr>
          <p:cNvPr id="94" name="TextBox 34">
            <a:extLst>
              <a:ext uri="{FF2B5EF4-FFF2-40B4-BE49-F238E27FC236}">
                <a16:creationId xmlns:a16="http://schemas.microsoft.com/office/drawing/2014/main" id="{BBB5B2A4-12CA-D9B3-0220-6CA6590CD01C}"/>
              </a:ext>
            </a:extLst>
          </p:cNvPr>
          <p:cNvSpPr txBox="1"/>
          <p:nvPr/>
        </p:nvSpPr>
        <p:spPr>
          <a:xfrm>
            <a:off x="286505" y="2426278"/>
            <a:ext cx="7135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NR2F1</a:t>
            </a:r>
          </a:p>
        </p:txBody>
      </p:sp>
      <p:sp>
        <p:nvSpPr>
          <p:cNvPr id="95" name="TextBox 35">
            <a:extLst>
              <a:ext uri="{FF2B5EF4-FFF2-40B4-BE49-F238E27FC236}">
                <a16:creationId xmlns:a16="http://schemas.microsoft.com/office/drawing/2014/main" id="{4B223761-E3F2-7A11-AD4C-DFF8C5A8F6CF}"/>
              </a:ext>
            </a:extLst>
          </p:cNvPr>
          <p:cNvSpPr txBox="1"/>
          <p:nvPr/>
        </p:nvSpPr>
        <p:spPr>
          <a:xfrm>
            <a:off x="27607" y="3548516"/>
            <a:ext cx="986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Vinculin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C01F0E9A-B6BB-D4B6-8853-66FCA8F62324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0076" y="3238700"/>
            <a:ext cx="3231454" cy="893266"/>
          </a:xfrm>
          <a:prstGeom prst="rect">
            <a:avLst/>
          </a:prstGeom>
          <a:ln w="3175">
            <a:noFill/>
          </a:ln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9A3AD4D4-5A0B-9A94-DFEB-A51AC16D509C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712" y="3238700"/>
            <a:ext cx="3159765" cy="896630"/>
          </a:xfrm>
          <a:prstGeom prst="rect">
            <a:avLst/>
          </a:prstGeom>
          <a:ln w="3175">
            <a:noFill/>
          </a:ln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62DF2D44-BFC7-1EF3-CD21-36EB9B2795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72" y="1864829"/>
            <a:ext cx="3180406" cy="1303740"/>
          </a:xfrm>
          <a:prstGeom prst="rect">
            <a:avLst/>
          </a:prstGeom>
          <a:ln w="3175">
            <a:noFill/>
          </a:ln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51F111D1-838C-31E0-71C6-BCBEBE428E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0076" y="1916429"/>
            <a:ext cx="3231454" cy="1240446"/>
          </a:xfrm>
          <a:prstGeom prst="rect">
            <a:avLst/>
          </a:prstGeom>
          <a:ln w="3175">
            <a:noFill/>
          </a:ln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4ED1D90D-D251-0DBD-F2DF-2CF3542D88F2}"/>
              </a:ext>
            </a:extLst>
          </p:cNvPr>
          <p:cNvSpPr txBox="1"/>
          <p:nvPr/>
        </p:nvSpPr>
        <p:spPr>
          <a:xfrm>
            <a:off x="214210" y="1271199"/>
            <a:ext cx="1631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Figure 2A:</a:t>
            </a:r>
          </a:p>
        </p:txBody>
      </p:sp>
      <p:sp>
        <p:nvSpPr>
          <p:cNvPr id="120" name="TextBox 37">
            <a:extLst>
              <a:ext uri="{FF2B5EF4-FFF2-40B4-BE49-F238E27FC236}">
                <a16:creationId xmlns:a16="http://schemas.microsoft.com/office/drawing/2014/main" id="{F2BF1242-F202-5EEA-BB24-F85B2F01082F}"/>
              </a:ext>
            </a:extLst>
          </p:cNvPr>
          <p:cNvSpPr txBox="1"/>
          <p:nvPr/>
        </p:nvSpPr>
        <p:spPr>
          <a:xfrm>
            <a:off x="1217749" y="5769904"/>
            <a:ext cx="17633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1205LuTR-NR2F1-WT</a:t>
            </a:r>
          </a:p>
        </p:txBody>
      </p:sp>
      <p:pic>
        <p:nvPicPr>
          <p:cNvPr id="121" name="Picture 120" descr="A drop of water on a white surface&#10;&#10;Description automatically generated with medium confidence">
            <a:extLst>
              <a:ext uri="{FF2B5EF4-FFF2-40B4-BE49-F238E27FC236}">
                <a16:creationId xmlns:a16="http://schemas.microsoft.com/office/drawing/2014/main" id="{4C954FD7-3318-C7F9-5160-86D84085D9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8614" t="980" r="-8077"/>
          <a:stretch/>
        </p:blipFill>
        <p:spPr>
          <a:xfrm flipV="1">
            <a:off x="1085921" y="6024795"/>
            <a:ext cx="1985941" cy="809379"/>
          </a:xfrm>
          <a:prstGeom prst="rect">
            <a:avLst/>
          </a:prstGeom>
          <a:ln w="3175">
            <a:noFill/>
          </a:ln>
        </p:spPr>
      </p:pic>
      <p:sp>
        <p:nvSpPr>
          <p:cNvPr id="125" name="TextBox 34">
            <a:extLst>
              <a:ext uri="{FF2B5EF4-FFF2-40B4-BE49-F238E27FC236}">
                <a16:creationId xmlns:a16="http://schemas.microsoft.com/office/drawing/2014/main" id="{C1A064F1-D70C-B67D-CB66-B489746C3057}"/>
              </a:ext>
            </a:extLst>
          </p:cNvPr>
          <p:cNvSpPr txBox="1"/>
          <p:nvPr/>
        </p:nvSpPr>
        <p:spPr>
          <a:xfrm>
            <a:off x="69539" y="6256260"/>
            <a:ext cx="9287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NR2F1</a:t>
            </a:r>
          </a:p>
        </p:txBody>
      </p:sp>
      <p:sp>
        <p:nvSpPr>
          <p:cNvPr id="126" name="TextBox 35">
            <a:extLst>
              <a:ext uri="{FF2B5EF4-FFF2-40B4-BE49-F238E27FC236}">
                <a16:creationId xmlns:a16="http://schemas.microsoft.com/office/drawing/2014/main" id="{D77E6A4A-1B93-02B8-138B-695C0AE581B6}"/>
              </a:ext>
            </a:extLst>
          </p:cNvPr>
          <p:cNvSpPr txBox="1"/>
          <p:nvPr/>
        </p:nvSpPr>
        <p:spPr>
          <a:xfrm>
            <a:off x="108114" y="7118218"/>
            <a:ext cx="1008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Vinculin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24E90B27-2304-95BB-49E5-FDEDF77C28D7}"/>
              </a:ext>
            </a:extLst>
          </p:cNvPr>
          <p:cNvSpPr/>
          <p:nvPr/>
        </p:nvSpPr>
        <p:spPr>
          <a:xfrm>
            <a:off x="2078892" y="2271205"/>
            <a:ext cx="1756041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5E616515-7CA0-E849-7E53-D67D5ED6659F}"/>
              </a:ext>
            </a:extLst>
          </p:cNvPr>
          <p:cNvSpPr/>
          <p:nvPr/>
        </p:nvSpPr>
        <p:spPr>
          <a:xfrm>
            <a:off x="2124288" y="3563761"/>
            <a:ext cx="1782751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73B2B7A0-AB5A-4D8E-8E65-7A917CE22F2B}"/>
              </a:ext>
            </a:extLst>
          </p:cNvPr>
          <p:cNvSpPr/>
          <p:nvPr/>
        </p:nvSpPr>
        <p:spPr>
          <a:xfrm>
            <a:off x="5088405" y="2269461"/>
            <a:ext cx="894522" cy="315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3E16C59F-85DC-EF3A-4469-F268626F0016}"/>
              </a:ext>
            </a:extLst>
          </p:cNvPr>
          <p:cNvSpPr/>
          <p:nvPr/>
        </p:nvSpPr>
        <p:spPr>
          <a:xfrm>
            <a:off x="5226744" y="3519112"/>
            <a:ext cx="846973" cy="3064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F3B88F-B88A-3248-D16E-6B36EBC75981}"/>
              </a:ext>
            </a:extLst>
          </p:cNvPr>
          <p:cNvSpPr txBox="1"/>
          <p:nvPr/>
        </p:nvSpPr>
        <p:spPr>
          <a:xfrm>
            <a:off x="286904" y="295754"/>
            <a:ext cx="4237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Western blot (whole blots):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C466D-69C0-8BA4-815A-FE307F0B96DE}"/>
              </a:ext>
            </a:extLst>
          </p:cNvPr>
          <p:cNvSpPr txBox="1"/>
          <p:nvPr/>
        </p:nvSpPr>
        <p:spPr>
          <a:xfrm>
            <a:off x="286905" y="730603"/>
            <a:ext cx="1631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DA0F06-1BAF-FCA6-C4C5-88C115366667}"/>
              </a:ext>
            </a:extLst>
          </p:cNvPr>
          <p:cNvSpPr txBox="1"/>
          <p:nvPr/>
        </p:nvSpPr>
        <p:spPr>
          <a:xfrm>
            <a:off x="286904" y="4955259"/>
            <a:ext cx="1631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57D2B2-C170-7EBB-7DE9-FF74F8323AD3}"/>
              </a:ext>
            </a:extLst>
          </p:cNvPr>
          <p:cNvSpPr txBox="1"/>
          <p:nvPr/>
        </p:nvSpPr>
        <p:spPr>
          <a:xfrm>
            <a:off x="355770" y="5402182"/>
            <a:ext cx="1631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Figure 3B: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CCE466-DF63-459F-086E-0FF8E73DD7CE}"/>
              </a:ext>
            </a:extLst>
          </p:cNvPr>
          <p:cNvSpPr/>
          <p:nvPr/>
        </p:nvSpPr>
        <p:spPr>
          <a:xfrm>
            <a:off x="1387975" y="6302115"/>
            <a:ext cx="846973" cy="3064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057A77-9E50-0482-B237-227483870880}"/>
              </a:ext>
            </a:extLst>
          </p:cNvPr>
          <p:cNvSpPr/>
          <p:nvPr/>
        </p:nvSpPr>
        <p:spPr>
          <a:xfrm>
            <a:off x="1620814" y="7033552"/>
            <a:ext cx="846973" cy="3064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5FE867-2A74-7804-900F-17C13FF7E5DC}"/>
              </a:ext>
            </a:extLst>
          </p:cNvPr>
          <p:cNvSpPr txBox="1"/>
          <p:nvPr/>
        </p:nvSpPr>
        <p:spPr>
          <a:xfrm>
            <a:off x="5540829" y="5903"/>
            <a:ext cx="4060371" cy="348813"/>
          </a:xfrm>
          <a:prstGeom prst="rect">
            <a:avLst/>
          </a:prstGeom>
          <a:noFill/>
        </p:spPr>
        <p:txBody>
          <a:bodyPr wrap="square" lIns="162559" tIns="81280" rIns="162559" bIns="81280" rtlCol="0" anchor="t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Tiago et al. (Whole Blots, Figures)</a:t>
            </a:r>
          </a:p>
        </p:txBody>
      </p:sp>
    </p:spTree>
    <p:extLst>
      <p:ext uri="{BB962C8B-B14F-4D97-AF65-F5344CB8AC3E}">
        <p14:creationId xmlns:p14="http://schemas.microsoft.com/office/powerpoint/2010/main" val="3275507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57083147-179C-D3C2-6047-B1B3188C1B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892">
            <a:off x="1216004" y="11499474"/>
            <a:ext cx="3179827" cy="1176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F78CF8-A480-4988-14F1-06682A10AB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13486">
            <a:off x="963114" y="9992824"/>
            <a:ext cx="4757313" cy="1819815"/>
          </a:xfrm>
          <a:prstGeom prst="rect">
            <a:avLst/>
          </a:prstGeom>
        </p:spPr>
      </p:pic>
      <p:sp>
        <p:nvSpPr>
          <p:cNvPr id="253" name="TextBox 252">
            <a:extLst>
              <a:ext uri="{FF2B5EF4-FFF2-40B4-BE49-F238E27FC236}">
                <a16:creationId xmlns:a16="http://schemas.microsoft.com/office/drawing/2014/main" id="{B9A372E0-24C8-4A03-7F0F-73F7CAD296DB}"/>
              </a:ext>
            </a:extLst>
          </p:cNvPr>
          <p:cNvSpPr txBox="1"/>
          <p:nvPr/>
        </p:nvSpPr>
        <p:spPr>
          <a:xfrm>
            <a:off x="22038" y="6141892"/>
            <a:ext cx="155476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S6 (pS235/236)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1F550B87-3299-A9A6-4639-73030A1EAE9C}"/>
              </a:ext>
            </a:extLst>
          </p:cNvPr>
          <p:cNvSpPr txBox="1"/>
          <p:nvPr/>
        </p:nvSpPr>
        <p:spPr>
          <a:xfrm>
            <a:off x="123677" y="1738880"/>
            <a:ext cx="14382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NR2F1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1A61DBF8-1BA8-039F-203A-265F52F70B7C}"/>
              </a:ext>
            </a:extLst>
          </p:cNvPr>
          <p:cNvSpPr txBox="1"/>
          <p:nvPr/>
        </p:nvSpPr>
        <p:spPr>
          <a:xfrm>
            <a:off x="1869935" y="1130535"/>
            <a:ext cx="10058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1205LuTR-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NR2F1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DF02790C-B472-9449-65A3-41653CEE7CF6}"/>
              </a:ext>
            </a:extLst>
          </p:cNvPr>
          <p:cNvSpPr txBox="1"/>
          <p:nvPr/>
        </p:nvSpPr>
        <p:spPr>
          <a:xfrm>
            <a:off x="3830257" y="1165540"/>
            <a:ext cx="10022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WM793TR-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NR2F1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143B188B-B30B-392C-BEE9-50F582528D65}"/>
              </a:ext>
            </a:extLst>
          </p:cNvPr>
          <p:cNvSpPr txBox="1"/>
          <p:nvPr/>
        </p:nvSpPr>
        <p:spPr>
          <a:xfrm>
            <a:off x="736844" y="8622628"/>
            <a:ext cx="839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Vinculin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2FFF1C8-5865-25C0-EF0B-603B4BFAF9D4}"/>
              </a:ext>
            </a:extLst>
          </p:cNvPr>
          <p:cNvSpPr txBox="1"/>
          <p:nvPr/>
        </p:nvSpPr>
        <p:spPr>
          <a:xfrm>
            <a:off x="138528" y="7036368"/>
            <a:ext cx="1438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S6 (pS240/244)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1F5A3314-0839-8D3E-83BB-61C143B62919}"/>
              </a:ext>
            </a:extLst>
          </p:cNvPr>
          <p:cNvSpPr txBox="1"/>
          <p:nvPr/>
        </p:nvSpPr>
        <p:spPr>
          <a:xfrm>
            <a:off x="1184119" y="7865787"/>
            <a:ext cx="3926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S6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5F90E8A4-3D8A-E04C-CEC3-EFD20F235397}"/>
              </a:ext>
            </a:extLst>
          </p:cNvPr>
          <p:cNvSpPr txBox="1"/>
          <p:nvPr/>
        </p:nvSpPr>
        <p:spPr>
          <a:xfrm>
            <a:off x="498555" y="3680182"/>
            <a:ext cx="10823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RB (pS780)</a:t>
            </a:r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549111E1-72A1-7B05-4F6E-C1D807CFA894}"/>
              </a:ext>
            </a:extLst>
          </p:cNvPr>
          <p:cNvSpPr txBox="1"/>
          <p:nvPr/>
        </p:nvSpPr>
        <p:spPr>
          <a:xfrm>
            <a:off x="298538" y="4622400"/>
            <a:ext cx="136066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RB (pS807/811)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84BC2F8A-3ECF-A295-7B79-E4C00784815C}"/>
              </a:ext>
            </a:extLst>
          </p:cNvPr>
          <p:cNvSpPr txBox="1"/>
          <p:nvPr/>
        </p:nvSpPr>
        <p:spPr>
          <a:xfrm>
            <a:off x="941692" y="5264414"/>
            <a:ext cx="60528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</a:p>
        </p:txBody>
      </p:sp>
      <p:pic>
        <p:nvPicPr>
          <p:cNvPr id="282" name="Picture 281">
            <a:extLst>
              <a:ext uri="{FF2B5EF4-FFF2-40B4-BE49-F238E27FC236}">
                <a16:creationId xmlns:a16="http://schemas.microsoft.com/office/drawing/2014/main" id="{2C3E7A89-CD38-7ADA-B522-206183F57625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4961" y="3215751"/>
            <a:ext cx="1629015" cy="737314"/>
          </a:xfrm>
          <a:prstGeom prst="rect">
            <a:avLst/>
          </a:prstGeom>
          <a:ln w="3175">
            <a:noFill/>
          </a:ln>
        </p:spPr>
      </p:pic>
      <p:pic>
        <p:nvPicPr>
          <p:cNvPr id="283" name="Picture 282">
            <a:extLst>
              <a:ext uri="{FF2B5EF4-FFF2-40B4-BE49-F238E27FC236}">
                <a16:creationId xmlns:a16="http://schemas.microsoft.com/office/drawing/2014/main" id="{5D6B1BE5-FFD5-AC4F-BF31-094DB871E415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5338" y="3088308"/>
            <a:ext cx="1677500" cy="851029"/>
          </a:xfrm>
          <a:prstGeom prst="rect">
            <a:avLst/>
          </a:prstGeom>
          <a:ln w="3175">
            <a:noFill/>
          </a:ln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A69A98DA-F467-AB1A-DD5B-BD0DF8D26D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6234" y="4001160"/>
            <a:ext cx="1819185" cy="928622"/>
          </a:xfrm>
          <a:prstGeom prst="rect">
            <a:avLst/>
          </a:prstGeom>
          <a:ln w="3175">
            <a:noFill/>
          </a:ln>
        </p:spPr>
      </p:pic>
      <p:pic>
        <p:nvPicPr>
          <p:cNvPr id="285" name="Picture 284">
            <a:extLst>
              <a:ext uri="{FF2B5EF4-FFF2-40B4-BE49-F238E27FC236}">
                <a16:creationId xmlns:a16="http://schemas.microsoft.com/office/drawing/2014/main" id="{2370984F-5559-5886-DE2E-16A575A480F0}"/>
              </a:ext>
            </a:extLst>
          </p:cNvPr>
          <p:cNvPicPr>
            <a:picLocks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0475" y="4973714"/>
            <a:ext cx="1747253" cy="754930"/>
          </a:xfrm>
          <a:prstGeom prst="rect">
            <a:avLst/>
          </a:prstGeom>
          <a:ln w="3175">
            <a:noFill/>
          </a:ln>
        </p:spPr>
      </p:pic>
      <p:pic>
        <p:nvPicPr>
          <p:cNvPr id="286" name="Picture 285">
            <a:extLst>
              <a:ext uri="{FF2B5EF4-FFF2-40B4-BE49-F238E27FC236}">
                <a16:creationId xmlns:a16="http://schemas.microsoft.com/office/drawing/2014/main" id="{A2AD7BD8-73DE-B167-93D3-23E8DFE1E5C2}"/>
              </a:ext>
            </a:extLst>
          </p:cNvPr>
          <p:cNvPicPr>
            <a:picLocks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9665" y="5766239"/>
            <a:ext cx="1747253" cy="793314"/>
          </a:xfrm>
          <a:prstGeom prst="rect">
            <a:avLst/>
          </a:prstGeom>
          <a:ln w="3175">
            <a:noFill/>
          </a:ln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A96E1914-59D2-3080-6AC7-5A05E4CA53A3}"/>
              </a:ext>
            </a:extLst>
          </p:cNvPr>
          <p:cNvPicPr>
            <a:picLocks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5585" y="6605346"/>
            <a:ext cx="1747253" cy="944533"/>
          </a:xfrm>
          <a:prstGeom prst="rect">
            <a:avLst/>
          </a:prstGeom>
          <a:ln w="3175">
            <a:noFill/>
          </a:ln>
        </p:spPr>
      </p:pic>
      <p:pic>
        <p:nvPicPr>
          <p:cNvPr id="288" name="Picture 287">
            <a:extLst>
              <a:ext uri="{FF2B5EF4-FFF2-40B4-BE49-F238E27FC236}">
                <a16:creationId xmlns:a16="http://schemas.microsoft.com/office/drawing/2014/main" id="{145D505E-E4AE-C649-A6F3-F8948FA8BA0D}"/>
              </a:ext>
            </a:extLst>
          </p:cNvPr>
          <p:cNvPicPr>
            <a:picLocks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3940" y="7588782"/>
            <a:ext cx="1712817" cy="721167"/>
          </a:xfrm>
          <a:prstGeom prst="rect">
            <a:avLst/>
          </a:prstGeom>
          <a:ln w="3175">
            <a:noFill/>
          </a:ln>
        </p:spPr>
      </p:pic>
      <p:pic>
        <p:nvPicPr>
          <p:cNvPr id="289" name="Picture 288">
            <a:extLst>
              <a:ext uri="{FF2B5EF4-FFF2-40B4-BE49-F238E27FC236}">
                <a16:creationId xmlns:a16="http://schemas.microsoft.com/office/drawing/2014/main" id="{AC435953-F6AD-9BAE-68DB-A9F0801E5E9D}"/>
              </a:ext>
            </a:extLst>
          </p:cNvPr>
          <p:cNvPicPr>
            <a:picLocks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7628" y="8347503"/>
            <a:ext cx="1961175" cy="838063"/>
          </a:xfrm>
          <a:prstGeom prst="rect">
            <a:avLst/>
          </a:prstGeom>
          <a:ln w="3175">
            <a:noFill/>
          </a:ln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239BD971-6B25-D0D8-62B4-E21A6CB8E7BE}"/>
              </a:ext>
            </a:extLst>
          </p:cNvPr>
          <p:cNvPicPr>
            <a:picLocks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2284" y="4012835"/>
            <a:ext cx="1747253" cy="964253"/>
          </a:xfrm>
          <a:prstGeom prst="rect">
            <a:avLst/>
          </a:prstGeom>
          <a:ln w="3175">
            <a:noFill/>
          </a:ln>
        </p:spPr>
      </p:pic>
      <p:pic>
        <p:nvPicPr>
          <p:cNvPr id="291" name="Picture 290">
            <a:extLst>
              <a:ext uri="{FF2B5EF4-FFF2-40B4-BE49-F238E27FC236}">
                <a16:creationId xmlns:a16="http://schemas.microsoft.com/office/drawing/2014/main" id="{262EB7DC-7FB3-FB98-2671-73AE936137C0}"/>
              </a:ext>
            </a:extLst>
          </p:cNvPr>
          <p:cNvPicPr>
            <a:picLocks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5802" y="5045654"/>
            <a:ext cx="1759429" cy="653245"/>
          </a:xfrm>
          <a:prstGeom prst="rect">
            <a:avLst/>
          </a:prstGeom>
          <a:ln w="3175">
            <a:noFill/>
          </a:ln>
        </p:spPr>
      </p:pic>
      <p:pic>
        <p:nvPicPr>
          <p:cNvPr id="292" name="Picture 291">
            <a:extLst>
              <a:ext uri="{FF2B5EF4-FFF2-40B4-BE49-F238E27FC236}">
                <a16:creationId xmlns:a16="http://schemas.microsoft.com/office/drawing/2014/main" id="{D14D1B7B-FEB6-6D7F-B601-C79CB1F75420}"/>
              </a:ext>
            </a:extLst>
          </p:cNvPr>
          <p:cNvPicPr>
            <a:picLocks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6956" y="5854831"/>
            <a:ext cx="1819185" cy="653246"/>
          </a:xfrm>
          <a:prstGeom prst="rect">
            <a:avLst/>
          </a:prstGeom>
          <a:ln w="3175">
            <a:noFill/>
          </a:ln>
        </p:spPr>
      </p:pic>
      <p:pic>
        <p:nvPicPr>
          <p:cNvPr id="293" name="Picture 292">
            <a:extLst>
              <a:ext uri="{FF2B5EF4-FFF2-40B4-BE49-F238E27FC236}">
                <a16:creationId xmlns:a16="http://schemas.microsoft.com/office/drawing/2014/main" id="{EAFDB49B-CA3E-72D4-447B-EEC70ABC5D32}"/>
              </a:ext>
            </a:extLst>
          </p:cNvPr>
          <p:cNvPicPr>
            <a:picLocks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0581" y="6604267"/>
            <a:ext cx="1819184" cy="953779"/>
          </a:xfrm>
          <a:prstGeom prst="rect">
            <a:avLst/>
          </a:prstGeom>
          <a:ln w="3175">
            <a:noFill/>
          </a:ln>
        </p:spPr>
      </p:pic>
      <p:pic>
        <p:nvPicPr>
          <p:cNvPr id="294" name="Picture 293">
            <a:extLst>
              <a:ext uri="{FF2B5EF4-FFF2-40B4-BE49-F238E27FC236}">
                <a16:creationId xmlns:a16="http://schemas.microsoft.com/office/drawing/2014/main" id="{8E5AD19C-970F-6AD5-C9BB-E29B10105FA9}"/>
              </a:ext>
            </a:extLst>
          </p:cNvPr>
          <p:cNvPicPr>
            <a:picLocks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5585" y="7588782"/>
            <a:ext cx="1712817" cy="737315"/>
          </a:xfrm>
          <a:prstGeom prst="rect">
            <a:avLst/>
          </a:prstGeom>
          <a:ln w="3175">
            <a:noFill/>
          </a:ln>
        </p:spPr>
      </p:pic>
      <p:pic>
        <p:nvPicPr>
          <p:cNvPr id="295" name="Picture 294">
            <a:extLst>
              <a:ext uri="{FF2B5EF4-FFF2-40B4-BE49-F238E27FC236}">
                <a16:creationId xmlns:a16="http://schemas.microsoft.com/office/drawing/2014/main" id="{8B2DC80C-2F46-069B-59B8-3B547E0A60B1}"/>
              </a:ext>
            </a:extLst>
          </p:cNvPr>
          <p:cNvPicPr>
            <a:picLocks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5585" y="8353964"/>
            <a:ext cx="1712817" cy="838063"/>
          </a:xfrm>
          <a:prstGeom prst="rect">
            <a:avLst/>
          </a:prstGeom>
          <a:ln w="3175">
            <a:noFill/>
          </a:ln>
        </p:spPr>
      </p:pic>
      <p:pic>
        <p:nvPicPr>
          <p:cNvPr id="296" name="Picture 295">
            <a:extLst>
              <a:ext uri="{FF2B5EF4-FFF2-40B4-BE49-F238E27FC236}">
                <a16:creationId xmlns:a16="http://schemas.microsoft.com/office/drawing/2014/main" id="{B2F36468-D1D4-7075-C058-B89352CC56AB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-19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488" t="-11054" b="-15825"/>
          <a:stretch/>
        </p:blipFill>
        <p:spPr>
          <a:xfrm>
            <a:off x="1732113" y="1528301"/>
            <a:ext cx="1774121" cy="594590"/>
          </a:xfrm>
          <a:prstGeom prst="rect">
            <a:avLst/>
          </a:prstGeom>
          <a:ln w="3175">
            <a:noFill/>
          </a:ln>
        </p:spPr>
      </p:pic>
      <p:pic>
        <p:nvPicPr>
          <p:cNvPr id="298" name="Picture 297">
            <a:extLst>
              <a:ext uri="{FF2B5EF4-FFF2-40B4-BE49-F238E27FC236}">
                <a16:creationId xmlns:a16="http://schemas.microsoft.com/office/drawing/2014/main" id="{1C423367-26BD-37B1-0613-D64CCE430BD7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-24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8270" r="-2131" b="-7687"/>
          <a:stretch/>
        </p:blipFill>
        <p:spPr>
          <a:xfrm>
            <a:off x="3641464" y="1490543"/>
            <a:ext cx="1763486" cy="590254"/>
          </a:xfrm>
          <a:prstGeom prst="rect">
            <a:avLst/>
          </a:prstGeom>
          <a:ln w="3175">
            <a:noFill/>
          </a:ln>
        </p:spPr>
      </p:pic>
      <p:sp>
        <p:nvSpPr>
          <p:cNvPr id="300" name="TextBox 299">
            <a:extLst>
              <a:ext uri="{FF2B5EF4-FFF2-40B4-BE49-F238E27FC236}">
                <a16:creationId xmlns:a16="http://schemas.microsoft.com/office/drawing/2014/main" id="{8D2EA198-8E5C-9338-C665-3B286C30C9A9}"/>
              </a:ext>
            </a:extLst>
          </p:cNvPr>
          <p:cNvSpPr txBox="1"/>
          <p:nvPr/>
        </p:nvSpPr>
        <p:spPr>
          <a:xfrm>
            <a:off x="286905" y="646680"/>
            <a:ext cx="60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AFF9CAB5-C2A9-8E23-9425-4A2B6EF5B163}"/>
              </a:ext>
            </a:extLst>
          </p:cNvPr>
          <p:cNvSpPr txBox="1"/>
          <p:nvPr/>
        </p:nvSpPr>
        <p:spPr>
          <a:xfrm>
            <a:off x="5559530" y="1184058"/>
            <a:ext cx="10058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A375R-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NR2F1</a:t>
            </a:r>
          </a:p>
        </p:txBody>
      </p:sp>
      <p:pic>
        <p:nvPicPr>
          <p:cNvPr id="321" name="Picture 320">
            <a:extLst>
              <a:ext uri="{FF2B5EF4-FFF2-40B4-BE49-F238E27FC236}">
                <a16:creationId xmlns:a16="http://schemas.microsoft.com/office/drawing/2014/main" id="{6BF4DC54-D84F-9C12-7FC0-9111634618F2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9530" y="3088308"/>
            <a:ext cx="1629015" cy="867362"/>
          </a:xfrm>
          <a:prstGeom prst="rect">
            <a:avLst/>
          </a:prstGeom>
          <a:ln w="3175">
            <a:noFill/>
          </a:ln>
        </p:spPr>
      </p:pic>
      <p:pic>
        <p:nvPicPr>
          <p:cNvPr id="322" name="Picture 321">
            <a:extLst>
              <a:ext uri="{FF2B5EF4-FFF2-40B4-BE49-F238E27FC236}">
                <a16:creationId xmlns:a16="http://schemas.microsoft.com/office/drawing/2014/main" id="{32AFF7B4-88E0-D6C6-3A2C-4405BA58C159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2595" y="4009541"/>
            <a:ext cx="1819185" cy="851479"/>
          </a:xfrm>
          <a:prstGeom prst="rect">
            <a:avLst/>
          </a:prstGeom>
          <a:ln w="3175">
            <a:noFill/>
          </a:ln>
        </p:spPr>
      </p:pic>
      <p:pic>
        <p:nvPicPr>
          <p:cNvPr id="323" name="Picture 322">
            <a:extLst>
              <a:ext uri="{FF2B5EF4-FFF2-40B4-BE49-F238E27FC236}">
                <a16:creationId xmlns:a16="http://schemas.microsoft.com/office/drawing/2014/main" id="{C8CD08A9-8A85-1543-BD98-CF43B3C858F9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3412" y="5815270"/>
            <a:ext cx="2009508" cy="793313"/>
          </a:xfrm>
          <a:prstGeom prst="rect">
            <a:avLst/>
          </a:prstGeom>
          <a:ln w="3175">
            <a:noFill/>
          </a:ln>
        </p:spPr>
      </p:pic>
      <p:pic>
        <p:nvPicPr>
          <p:cNvPr id="324" name="Picture 323">
            <a:extLst>
              <a:ext uri="{FF2B5EF4-FFF2-40B4-BE49-F238E27FC236}">
                <a16:creationId xmlns:a16="http://schemas.microsoft.com/office/drawing/2014/main" id="{66E780AF-3965-AAA7-EBBC-9C9FDA512679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563" y="6646454"/>
            <a:ext cx="1819185" cy="856198"/>
          </a:xfrm>
          <a:prstGeom prst="rect">
            <a:avLst/>
          </a:prstGeom>
          <a:ln w="3175">
            <a:noFill/>
          </a:ln>
        </p:spPr>
      </p:pic>
      <p:pic>
        <p:nvPicPr>
          <p:cNvPr id="325" name="Picture 324">
            <a:extLst>
              <a:ext uri="{FF2B5EF4-FFF2-40B4-BE49-F238E27FC236}">
                <a16:creationId xmlns:a16="http://schemas.microsoft.com/office/drawing/2014/main" id="{27335D47-9FD5-B749-9DC2-2D4277A55012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9500" y="8341044"/>
            <a:ext cx="2002972" cy="850983"/>
          </a:xfrm>
          <a:prstGeom prst="rect">
            <a:avLst/>
          </a:prstGeom>
          <a:ln w="3175">
            <a:noFill/>
          </a:ln>
        </p:spPr>
      </p:pic>
      <p:pic>
        <p:nvPicPr>
          <p:cNvPr id="326" name="Picture 325">
            <a:extLst>
              <a:ext uri="{FF2B5EF4-FFF2-40B4-BE49-F238E27FC236}">
                <a16:creationId xmlns:a16="http://schemas.microsoft.com/office/drawing/2014/main" id="{EC672461-6A3F-1371-4B8C-2D79C76122FA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2595" y="5022158"/>
            <a:ext cx="1682886" cy="614710"/>
          </a:xfrm>
          <a:prstGeom prst="rect">
            <a:avLst/>
          </a:prstGeom>
          <a:ln w="3175">
            <a:noFill/>
          </a:ln>
        </p:spPr>
      </p:pic>
      <p:pic>
        <p:nvPicPr>
          <p:cNvPr id="327" name="Picture 326">
            <a:extLst>
              <a:ext uri="{FF2B5EF4-FFF2-40B4-BE49-F238E27FC236}">
                <a16:creationId xmlns:a16="http://schemas.microsoft.com/office/drawing/2014/main" id="{5693505D-32E7-A540-E13A-4DFE0939C777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8803" y="7556523"/>
            <a:ext cx="2078237" cy="737315"/>
          </a:xfrm>
          <a:prstGeom prst="rect">
            <a:avLst/>
          </a:prstGeom>
          <a:ln w="3175">
            <a:noFill/>
          </a:ln>
        </p:spPr>
      </p:pic>
      <p:sp>
        <p:nvSpPr>
          <p:cNvPr id="330" name="TextBox 329">
            <a:extLst>
              <a:ext uri="{FF2B5EF4-FFF2-40B4-BE49-F238E27FC236}">
                <a16:creationId xmlns:a16="http://schemas.microsoft.com/office/drawing/2014/main" id="{0B3DA033-73BD-E9D5-3F75-926914C40176}"/>
              </a:ext>
            </a:extLst>
          </p:cNvPr>
          <p:cNvSpPr txBox="1"/>
          <p:nvPr/>
        </p:nvSpPr>
        <p:spPr>
          <a:xfrm>
            <a:off x="936462" y="2434592"/>
            <a:ext cx="62549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FOXM1</a:t>
            </a:r>
          </a:p>
        </p:txBody>
      </p:sp>
      <p:pic>
        <p:nvPicPr>
          <p:cNvPr id="331" name="Picture 330">
            <a:extLst>
              <a:ext uri="{FF2B5EF4-FFF2-40B4-BE49-F238E27FC236}">
                <a16:creationId xmlns:a16="http://schemas.microsoft.com/office/drawing/2014/main" id="{20817E17-AFD6-A346-661A-227E9D0C2161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8349" y="1590974"/>
            <a:ext cx="1879340" cy="448745"/>
          </a:xfrm>
          <a:prstGeom prst="rect">
            <a:avLst/>
          </a:prstGeom>
          <a:ln w="3175">
            <a:noFill/>
          </a:ln>
        </p:spPr>
      </p:pic>
      <p:pic>
        <p:nvPicPr>
          <p:cNvPr id="335" name="Picture 334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4D3F8D1B-28CC-57DC-7841-A76A9995FA2F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0379" y="2140533"/>
            <a:ext cx="3294217" cy="856572"/>
          </a:xfrm>
          <a:prstGeom prst="rect">
            <a:avLst/>
          </a:prstGeom>
          <a:ln w="3175"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A9C3C4-05FC-9D95-CE54-1E8AADEEF335}"/>
              </a:ext>
            </a:extLst>
          </p:cNvPr>
          <p:cNvSpPr txBox="1"/>
          <p:nvPr/>
        </p:nvSpPr>
        <p:spPr>
          <a:xfrm>
            <a:off x="319999" y="12078580"/>
            <a:ext cx="5886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HSP90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CBC696-D0F4-202A-5351-C2BAC58DD0FA}"/>
              </a:ext>
            </a:extLst>
          </p:cNvPr>
          <p:cNvSpPr txBox="1"/>
          <p:nvPr/>
        </p:nvSpPr>
        <p:spPr>
          <a:xfrm>
            <a:off x="324332" y="10525657"/>
            <a:ext cx="5902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NR2F1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97DCEA-9CFB-620B-75EE-AF87CD26FBEA}"/>
              </a:ext>
            </a:extLst>
          </p:cNvPr>
          <p:cNvSpPr txBox="1"/>
          <p:nvPr/>
        </p:nvSpPr>
        <p:spPr>
          <a:xfrm>
            <a:off x="2260882" y="10234155"/>
            <a:ext cx="6188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Young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5C3281-0A8E-A7DA-3FEC-724B435BC506}"/>
              </a:ext>
            </a:extLst>
          </p:cNvPr>
          <p:cNvSpPr txBox="1"/>
          <p:nvPr/>
        </p:nvSpPr>
        <p:spPr>
          <a:xfrm>
            <a:off x="2901429" y="10234155"/>
            <a:ext cx="656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Aged</a:t>
            </a:r>
          </a:p>
        </p:txBody>
      </p:sp>
      <p:pic>
        <p:nvPicPr>
          <p:cNvPr id="40" name="Picture 39" descr="A picture containing text&#10;&#10;Description automatically generated">
            <a:extLst>
              <a:ext uri="{FF2B5EF4-FFF2-40B4-BE49-F238E27FC236}">
                <a16:creationId xmlns:a16="http://schemas.microsoft.com/office/drawing/2014/main" id="{117E2B25-6303-573D-373D-FF1B354EDB8D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81" t="-46112" r="-2947" b="-17750"/>
          <a:stretch/>
        </p:blipFill>
        <p:spPr>
          <a:xfrm>
            <a:off x="6033311" y="11242565"/>
            <a:ext cx="2746217" cy="61270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6EFDDBA-73C3-3604-5EDB-C818C4E1D1EF}"/>
              </a:ext>
            </a:extLst>
          </p:cNvPr>
          <p:cNvPicPr>
            <a:picLocks noChangeAspect="1"/>
          </p:cNvPicPr>
          <p:nvPr/>
        </p:nvPicPr>
        <p:blipFill rotWithShape="1">
          <a:blip r:embed="rId4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574" t="-29742" r="-3792" b="-34120"/>
          <a:stretch/>
        </p:blipFill>
        <p:spPr>
          <a:xfrm>
            <a:off x="6033310" y="10584840"/>
            <a:ext cx="2704505" cy="612709"/>
          </a:xfrm>
          <a:prstGeom prst="rect">
            <a:avLst/>
          </a:prstGeom>
          <a:ln>
            <a:noFill/>
          </a:ln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0C621C8-EB4D-4B19-972F-9DB3CC80D0E0}"/>
              </a:ext>
            </a:extLst>
          </p:cNvPr>
          <p:cNvSpPr/>
          <p:nvPr/>
        </p:nvSpPr>
        <p:spPr>
          <a:xfrm>
            <a:off x="5747565" y="10770743"/>
            <a:ext cx="481069" cy="191643"/>
          </a:xfrm>
          <a:prstGeom prst="rect">
            <a:avLst/>
          </a:prstGeom>
          <a:noFill/>
        </p:spPr>
        <p:txBody>
          <a:bodyPr wrap="none" lIns="37389" tIns="18695" rIns="37389" bIns="18695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NR2F1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415122D-8E07-7DCE-ADC9-D91A91ECCA2D}"/>
              </a:ext>
            </a:extLst>
          </p:cNvPr>
          <p:cNvSpPr/>
          <p:nvPr/>
        </p:nvSpPr>
        <p:spPr>
          <a:xfrm>
            <a:off x="5749169" y="11548919"/>
            <a:ext cx="479465" cy="191643"/>
          </a:xfrm>
          <a:prstGeom prst="rect">
            <a:avLst/>
          </a:prstGeom>
          <a:noFill/>
        </p:spPr>
        <p:txBody>
          <a:bodyPr wrap="none" lIns="37389" tIns="18695" rIns="37389" bIns="18695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HSP90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9A6DA51-16F7-25BD-3685-3F8CFDC8DE64}"/>
              </a:ext>
            </a:extLst>
          </p:cNvPr>
          <p:cNvSpPr/>
          <p:nvPr/>
        </p:nvSpPr>
        <p:spPr>
          <a:xfrm>
            <a:off x="6399513" y="10383416"/>
            <a:ext cx="1130715" cy="191643"/>
          </a:xfrm>
          <a:prstGeom prst="rect">
            <a:avLst/>
          </a:prstGeom>
          <a:noFill/>
        </p:spPr>
        <p:txBody>
          <a:bodyPr wrap="square" lIns="37389" tIns="18695" rIns="37389" bIns="18695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YUMM1.7TR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CE59F56-8E0E-6895-6913-F964CD5EA079}"/>
              </a:ext>
            </a:extLst>
          </p:cNvPr>
          <p:cNvSpPr/>
          <p:nvPr/>
        </p:nvSpPr>
        <p:spPr>
          <a:xfrm>
            <a:off x="6505338" y="10720324"/>
            <a:ext cx="919066" cy="3153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786AFFC-E09B-0947-27C3-1836FEC1905B}"/>
              </a:ext>
            </a:extLst>
          </p:cNvPr>
          <p:cNvSpPr/>
          <p:nvPr/>
        </p:nvSpPr>
        <p:spPr>
          <a:xfrm>
            <a:off x="6525680" y="11462370"/>
            <a:ext cx="919066" cy="3153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7A78CBC-92F0-EC87-E3FE-465269A6C728}"/>
              </a:ext>
            </a:extLst>
          </p:cNvPr>
          <p:cNvSpPr/>
          <p:nvPr/>
        </p:nvSpPr>
        <p:spPr>
          <a:xfrm>
            <a:off x="1704092" y="10498018"/>
            <a:ext cx="1883215" cy="3882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4858E57-E1DA-9099-DCF5-56D5B5ADFCB6}"/>
              </a:ext>
            </a:extLst>
          </p:cNvPr>
          <p:cNvSpPr/>
          <p:nvPr/>
        </p:nvSpPr>
        <p:spPr>
          <a:xfrm>
            <a:off x="1711767" y="11961864"/>
            <a:ext cx="1883215" cy="3882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4E32433-F0B6-628E-5FB8-A26EECD7D476}"/>
              </a:ext>
            </a:extLst>
          </p:cNvPr>
          <p:cNvSpPr txBox="1"/>
          <p:nvPr/>
        </p:nvSpPr>
        <p:spPr>
          <a:xfrm>
            <a:off x="1704092" y="10234155"/>
            <a:ext cx="6188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Ctrl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98B20E-698B-96CA-6088-504C943D00C0}"/>
              </a:ext>
            </a:extLst>
          </p:cNvPr>
          <p:cNvSpPr txBox="1"/>
          <p:nvPr/>
        </p:nvSpPr>
        <p:spPr>
          <a:xfrm>
            <a:off x="364139" y="1145034"/>
            <a:ext cx="163184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Figure 4D: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4611FB-A405-D0CA-E8BA-0403063D2EB3}"/>
              </a:ext>
            </a:extLst>
          </p:cNvPr>
          <p:cNvSpPr txBox="1"/>
          <p:nvPr/>
        </p:nvSpPr>
        <p:spPr>
          <a:xfrm>
            <a:off x="297556" y="9809926"/>
            <a:ext cx="1631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Figure 6A: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402D4E-02CF-33A6-A20E-5A1ACB49A122}"/>
              </a:ext>
            </a:extLst>
          </p:cNvPr>
          <p:cNvSpPr txBox="1"/>
          <p:nvPr/>
        </p:nvSpPr>
        <p:spPr>
          <a:xfrm>
            <a:off x="5527914" y="9998048"/>
            <a:ext cx="1631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Figure 6C: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AACFDA-C8F5-60EE-094B-CB67A021F716}"/>
              </a:ext>
            </a:extLst>
          </p:cNvPr>
          <p:cNvSpPr txBox="1"/>
          <p:nvPr/>
        </p:nvSpPr>
        <p:spPr>
          <a:xfrm>
            <a:off x="172516" y="9305616"/>
            <a:ext cx="60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4B55E-6CB8-8F73-CF34-5168A31FC3EF}"/>
              </a:ext>
            </a:extLst>
          </p:cNvPr>
          <p:cNvSpPr txBox="1"/>
          <p:nvPr/>
        </p:nvSpPr>
        <p:spPr>
          <a:xfrm>
            <a:off x="5330347" y="9414945"/>
            <a:ext cx="60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FD8F83-448B-066C-D081-6BD96C7141BC}"/>
              </a:ext>
            </a:extLst>
          </p:cNvPr>
          <p:cNvSpPr/>
          <p:nvPr/>
        </p:nvSpPr>
        <p:spPr>
          <a:xfrm>
            <a:off x="1692721" y="7761962"/>
            <a:ext cx="942877" cy="390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8C2439-9671-7F90-A03F-00E792E5E03A}"/>
              </a:ext>
            </a:extLst>
          </p:cNvPr>
          <p:cNvSpPr/>
          <p:nvPr/>
        </p:nvSpPr>
        <p:spPr>
          <a:xfrm>
            <a:off x="3619032" y="7797680"/>
            <a:ext cx="942877" cy="390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6A7C74-0A25-6BBA-D510-AF8579281208}"/>
              </a:ext>
            </a:extLst>
          </p:cNvPr>
          <p:cNvSpPr/>
          <p:nvPr/>
        </p:nvSpPr>
        <p:spPr>
          <a:xfrm>
            <a:off x="5651378" y="7721054"/>
            <a:ext cx="942877" cy="390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CE14BD-D6A7-0C28-FE26-3A3E58535C0D}"/>
              </a:ext>
            </a:extLst>
          </p:cNvPr>
          <p:cNvSpPr/>
          <p:nvPr/>
        </p:nvSpPr>
        <p:spPr>
          <a:xfrm>
            <a:off x="5571657" y="8507155"/>
            <a:ext cx="1022598" cy="4076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C8164E-C168-7004-E31C-549D2D2BF4E5}"/>
              </a:ext>
            </a:extLst>
          </p:cNvPr>
          <p:cNvSpPr/>
          <p:nvPr/>
        </p:nvSpPr>
        <p:spPr>
          <a:xfrm>
            <a:off x="3565180" y="8504714"/>
            <a:ext cx="996729" cy="390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7F0772-C314-507B-5DC7-87790C5ACA2E}"/>
              </a:ext>
            </a:extLst>
          </p:cNvPr>
          <p:cNvSpPr/>
          <p:nvPr/>
        </p:nvSpPr>
        <p:spPr>
          <a:xfrm>
            <a:off x="1795303" y="8481804"/>
            <a:ext cx="942877" cy="390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031523-3C5F-FAF4-6EDE-8A3C3F162753}"/>
              </a:ext>
            </a:extLst>
          </p:cNvPr>
          <p:cNvSpPr/>
          <p:nvPr/>
        </p:nvSpPr>
        <p:spPr>
          <a:xfrm>
            <a:off x="5663143" y="6887614"/>
            <a:ext cx="1022598" cy="4076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7AFC67-670D-0757-E2F7-FC6E8381A4F7}"/>
              </a:ext>
            </a:extLst>
          </p:cNvPr>
          <p:cNvSpPr/>
          <p:nvPr/>
        </p:nvSpPr>
        <p:spPr>
          <a:xfrm>
            <a:off x="3565180" y="6854163"/>
            <a:ext cx="996729" cy="390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706CB8-DD24-AF53-6B7F-E0BAC1DB7D88}"/>
              </a:ext>
            </a:extLst>
          </p:cNvPr>
          <p:cNvSpPr/>
          <p:nvPr/>
        </p:nvSpPr>
        <p:spPr>
          <a:xfrm>
            <a:off x="1766872" y="6885173"/>
            <a:ext cx="942877" cy="390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0612EC-9273-AF11-C143-20C34CC98DA0}"/>
              </a:ext>
            </a:extLst>
          </p:cNvPr>
          <p:cNvSpPr/>
          <p:nvPr/>
        </p:nvSpPr>
        <p:spPr>
          <a:xfrm>
            <a:off x="5708514" y="5979861"/>
            <a:ext cx="1022598" cy="4076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07EB65-6C0B-9F9B-C317-C56EC7BAD1E2}"/>
              </a:ext>
            </a:extLst>
          </p:cNvPr>
          <p:cNvSpPr/>
          <p:nvPr/>
        </p:nvSpPr>
        <p:spPr>
          <a:xfrm>
            <a:off x="3639735" y="5946410"/>
            <a:ext cx="996729" cy="390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242C61-F00F-EB26-94AE-78076ECABBF5}"/>
              </a:ext>
            </a:extLst>
          </p:cNvPr>
          <p:cNvSpPr/>
          <p:nvPr/>
        </p:nvSpPr>
        <p:spPr>
          <a:xfrm>
            <a:off x="1802515" y="5977420"/>
            <a:ext cx="942877" cy="390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7A1A852-54CC-7C5D-4DD7-7C2A91A0B725}"/>
              </a:ext>
            </a:extLst>
          </p:cNvPr>
          <p:cNvSpPr/>
          <p:nvPr/>
        </p:nvSpPr>
        <p:spPr>
          <a:xfrm>
            <a:off x="5611517" y="5188765"/>
            <a:ext cx="1022598" cy="4076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44126F-271F-4891-9544-6829714D4694}"/>
              </a:ext>
            </a:extLst>
          </p:cNvPr>
          <p:cNvSpPr/>
          <p:nvPr/>
        </p:nvSpPr>
        <p:spPr>
          <a:xfrm>
            <a:off x="3658076" y="5165127"/>
            <a:ext cx="996729" cy="390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D63307-5699-F557-BAAE-AA9CAF92B7AB}"/>
              </a:ext>
            </a:extLst>
          </p:cNvPr>
          <p:cNvSpPr/>
          <p:nvPr/>
        </p:nvSpPr>
        <p:spPr>
          <a:xfrm>
            <a:off x="1820856" y="5196137"/>
            <a:ext cx="942877" cy="390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D5C8AC6-4A6A-1729-0A3D-DE5EA20E1F6D}"/>
              </a:ext>
            </a:extLst>
          </p:cNvPr>
          <p:cNvSpPr/>
          <p:nvPr/>
        </p:nvSpPr>
        <p:spPr>
          <a:xfrm>
            <a:off x="5663143" y="4350677"/>
            <a:ext cx="970972" cy="3942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51B406A-7007-53C3-ECCA-8DC4BA316A5B}"/>
              </a:ext>
            </a:extLst>
          </p:cNvPr>
          <p:cNvSpPr/>
          <p:nvPr/>
        </p:nvSpPr>
        <p:spPr>
          <a:xfrm>
            <a:off x="3664516" y="4359019"/>
            <a:ext cx="996729" cy="390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631D27-4747-B8E1-03FE-C490B0E637B7}"/>
              </a:ext>
            </a:extLst>
          </p:cNvPr>
          <p:cNvSpPr/>
          <p:nvPr/>
        </p:nvSpPr>
        <p:spPr>
          <a:xfrm>
            <a:off x="1783149" y="4385406"/>
            <a:ext cx="942877" cy="390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3FD568-67FB-7894-4679-CCAB78615748}"/>
              </a:ext>
            </a:extLst>
          </p:cNvPr>
          <p:cNvSpPr/>
          <p:nvPr/>
        </p:nvSpPr>
        <p:spPr>
          <a:xfrm>
            <a:off x="5688387" y="3381796"/>
            <a:ext cx="970972" cy="3942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D6CC2DC-66C4-D2A0-E5EF-5E2ACAB61277}"/>
              </a:ext>
            </a:extLst>
          </p:cNvPr>
          <p:cNvSpPr/>
          <p:nvPr/>
        </p:nvSpPr>
        <p:spPr>
          <a:xfrm>
            <a:off x="3689761" y="3390137"/>
            <a:ext cx="946704" cy="4173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6127678-D82F-97B8-9416-4410942786B2}"/>
              </a:ext>
            </a:extLst>
          </p:cNvPr>
          <p:cNvSpPr/>
          <p:nvPr/>
        </p:nvSpPr>
        <p:spPr>
          <a:xfrm>
            <a:off x="1808393" y="3416525"/>
            <a:ext cx="942877" cy="390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FF2B704-0DBE-C630-7A5A-66D4BEF9C154}"/>
              </a:ext>
            </a:extLst>
          </p:cNvPr>
          <p:cNvSpPr/>
          <p:nvPr/>
        </p:nvSpPr>
        <p:spPr>
          <a:xfrm>
            <a:off x="3891613" y="2548370"/>
            <a:ext cx="970972" cy="3942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F578CBC-895D-B625-3CF9-28ACEB5C4364}"/>
              </a:ext>
            </a:extLst>
          </p:cNvPr>
          <p:cNvSpPr/>
          <p:nvPr/>
        </p:nvSpPr>
        <p:spPr>
          <a:xfrm>
            <a:off x="2807078" y="2528810"/>
            <a:ext cx="1048071" cy="4256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4F0063-F276-2898-5896-2CB74ADF5CB7}"/>
              </a:ext>
            </a:extLst>
          </p:cNvPr>
          <p:cNvSpPr/>
          <p:nvPr/>
        </p:nvSpPr>
        <p:spPr>
          <a:xfrm>
            <a:off x="1823172" y="2563539"/>
            <a:ext cx="942877" cy="390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B7FC7B-046D-CC97-45F8-E60F276194F9}"/>
              </a:ext>
            </a:extLst>
          </p:cNvPr>
          <p:cNvSpPr/>
          <p:nvPr/>
        </p:nvSpPr>
        <p:spPr>
          <a:xfrm>
            <a:off x="5537319" y="1616886"/>
            <a:ext cx="970972" cy="3942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DB76AE5-A230-D14C-B4C8-EF92DBFE8D01}"/>
              </a:ext>
            </a:extLst>
          </p:cNvPr>
          <p:cNvSpPr/>
          <p:nvPr/>
        </p:nvSpPr>
        <p:spPr>
          <a:xfrm>
            <a:off x="3821869" y="1590974"/>
            <a:ext cx="946704" cy="4173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3D52046-1E09-BF8A-5397-B85B750CC564}"/>
              </a:ext>
            </a:extLst>
          </p:cNvPr>
          <p:cNvSpPr/>
          <p:nvPr/>
        </p:nvSpPr>
        <p:spPr>
          <a:xfrm>
            <a:off x="1851238" y="1616886"/>
            <a:ext cx="942877" cy="390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B316647-5B80-C1FD-E03B-764C412C83EE}"/>
              </a:ext>
            </a:extLst>
          </p:cNvPr>
          <p:cNvSpPr txBox="1"/>
          <p:nvPr/>
        </p:nvSpPr>
        <p:spPr>
          <a:xfrm>
            <a:off x="5540829" y="5903"/>
            <a:ext cx="4060371" cy="348813"/>
          </a:xfrm>
          <a:prstGeom prst="rect">
            <a:avLst/>
          </a:prstGeom>
          <a:noFill/>
        </p:spPr>
        <p:txBody>
          <a:bodyPr wrap="square" lIns="162559" tIns="81280" rIns="162559" bIns="81280" rtlCol="0" anchor="t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Tiago et al. (Whole Blots, Figures)</a:t>
            </a:r>
          </a:p>
        </p:txBody>
      </p:sp>
    </p:spTree>
    <p:extLst>
      <p:ext uri="{BB962C8B-B14F-4D97-AF65-F5344CB8AC3E}">
        <p14:creationId xmlns:p14="http://schemas.microsoft.com/office/powerpoint/2010/main" val="2024585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2F06050E-2718-8220-604C-565701E4F8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" t="35021" r="47" b="22776"/>
          <a:stretch/>
        </p:blipFill>
        <p:spPr>
          <a:xfrm>
            <a:off x="374034" y="4009146"/>
            <a:ext cx="8229599" cy="27759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944D9F-602A-2222-F84F-E563CD0CAA3A}"/>
              </a:ext>
            </a:extLst>
          </p:cNvPr>
          <p:cNvSpPr txBox="1"/>
          <p:nvPr/>
        </p:nvSpPr>
        <p:spPr>
          <a:xfrm>
            <a:off x="4450609" y="802404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NR2F1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4CD851-9AE1-398C-AF2A-0984A5EF478D}"/>
              </a:ext>
            </a:extLst>
          </p:cNvPr>
          <p:cNvSpPr txBox="1"/>
          <p:nvPr/>
        </p:nvSpPr>
        <p:spPr>
          <a:xfrm>
            <a:off x="4430961" y="3732146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HSP90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46318D-71B7-D32B-5767-813309780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8" t="42551" r="3672" b="23802"/>
          <a:stretch/>
        </p:blipFill>
        <p:spPr>
          <a:xfrm>
            <a:off x="237744" y="1151651"/>
            <a:ext cx="6952265" cy="22133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FAD03B-A46B-DFB6-2F19-95C86098913E}"/>
              </a:ext>
            </a:extLst>
          </p:cNvPr>
          <p:cNvSpPr txBox="1"/>
          <p:nvPr/>
        </p:nvSpPr>
        <p:spPr>
          <a:xfrm>
            <a:off x="374034" y="298222"/>
            <a:ext cx="60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3C1348-DE8A-BDFC-2437-2FC936382BF0}"/>
              </a:ext>
            </a:extLst>
          </p:cNvPr>
          <p:cNvSpPr txBox="1"/>
          <p:nvPr/>
        </p:nvSpPr>
        <p:spPr>
          <a:xfrm>
            <a:off x="1100758" y="359777"/>
            <a:ext cx="17027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Supplemental Figure S1G: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5636463-B848-8206-0159-2FF351054963}"/>
              </a:ext>
            </a:extLst>
          </p:cNvPr>
          <p:cNvSpPr/>
          <p:nvPr/>
        </p:nvSpPr>
        <p:spPr>
          <a:xfrm>
            <a:off x="4450609" y="5002882"/>
            <a:ext cx="3066347" cy="722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0C6BA2-60FB-FEDE-0417-8A8883048960}"/>
              </a:ext>
            </a:extLst>
          </p:cNvPr>
          <p:cNvSpPr/>
          <p:nvPr/>
        </p:nvSpPr>
        <p:spPr>
          <a:xfrm>
            <a:off x="3145270" y="2001078"/>
            <a:ext cx="3066347" cy="4699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74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42B73837-7D42-F66E-1E8C-2BD9E0D469F4}"/>
              </a:ext>
            </a:extLst>
          </p:cNvPr>
          <p:cNvSpPr txBox="1"/>
          <p:nvPr/>
        </p:nvSpPr>
        <p:spPr>
          <a:xfrm>
            <a:off x="797654" y="1008217"/>
            <a:ext cx="16937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Supplemental Figure S2A:</a:t>
            </a:r>
          </a:p>
        </p:txBody>
      </p:sp>
      <p:sp>
        <p:nvSpPr>
          <p:cNvPr id="94" name="TextBox 34">
            <a:extLst>
              <a:ext uri="{FF2B5EF4-FFF2-40B4-BE49-F238E27FC236}">
                <a16:creationId xmlns:a16="http://schemas.microsoft.com/office/drawing/2014/main" id="{BBB5B2A4-12CA-D9B3-0220-6CA6590CD01C}"/>
              </a:ext>
            </a:extLst>
          </p:cNvPr>
          <p:cNvSpPr txBox="1"/>
          <p:nvPr/>
        </p:nvSpPr>
        <p:spPr>
          <a:xfrm>
            <a:off x="1777876" y="4789233"/>
            <a:ext cx="7135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NR2F1</a:t>
            </a:r>
          </a:p>
        </p:txBody>
      </p:sp>
      <p:sp>
        <p:nvSpPr>
          <p:cNvPr id="95" name="TextBox 35">
            <a:extLst>
              <a:ext uri="{FF2B5EF4-FFF2-40B4-BE49-F238E27FC236}">
                <a16:creationId xmlns:a16="http://schemas.microsoft.com/office/drawing/2014/main" id="{4B223761-E3F2-7A11-AD4C-DFF8C5A8F6CF}"/>
              </a:ext>
            </a:extLst>
          </p:cNvPr>
          <p:cNvSpPr txBox="1"/>
          <p:nvPr/>
        </p:nvSpPr>
        <p:spPr>
          <a:xfrm>
            <a:off x="1518978" y="5911471"/>
            <a:ext cx="986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Vinculin</a:t>
            </a: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9A3AD4D4-5A0B-9A94-DFEB-A51AC16D509C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2083" y="5601655"/>
            <a:ext cx="3159765" cy="896630"/>
          </a:xfrm>
          <a:prstGeom prst="rect">
            <a:avLst/>
          </a:prstGeom>
          <a:ln w="3175">
            <a:noFill/>
          </a:ln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62DF2D44-BFC7-1EF3-CD21-36EB9B2795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1443" y="4227784"/>
            <a:ext cx="3180406" cy="1303740"/>
          </a:xfrm>
          <a:prstGeom prst="rect">
            <a:avLst/>
          </a:prstGeom>
          <a:ln w="3175">
            <a:noFill/>
          </a:ln>
        </p:spPr>
      </p:pic>
      <p:sp>
        <p:nvSpPr>
          <p:cNvPr id="144" name="Rectangle 143">
            <a:extLst>
              <a:ext uri="{FF2B5EF4-FFF2-40B4-BE49-F238E27FC236}">
                <a16:creationId xmlns:a16="http://schemas.microsoft.com/office/drawing/2014/main" id="{24E90B27-2304-95BB-49E5-FDEDF77C28D7}"/>
              </a:ext>
            </a:extLst>
          </p:cNvPr>
          <p:cNvSpPr/>
          <p:nvPr/>
        </p:nvSpPr>
        <p:spPr>
          <a:xfrm>
            <a:off x="2669024" y="4634160"/>
            <a:ext cx="930083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5E616515-7CA0-E849-7E53-D67D5ED6659F}"/>
              </a:ext>
            </a:extLst>
          </p:cNvPr>
          <p:cNvSpPr/>
          <p:nvPr/>
        </p:nvSpPr>
        <p:spPr>
          <a:xfrm>
            <a:off x="2714421" y="5926716"/>
            <a:ext cx="944230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C466D-69C0-8BA4-815A-FE307F0B96DE}"/>
              </a:ext>
            </a:extLst>
          </p:cNvPr>
          <p:cNvSpPr txBox="1"/>
          <p:nvPr/>
        </p:nvSpPr>
        <p:spPr>
          <a:xfrm>
            <a:off x="286905" y="730603"/>
            <a:ext cx="1631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72B705D0-FA1B-AFFE-36DC-81DB70704A74}"/>
              </a:ext>
            </a:extLst>
          </p:cNvPr>
          <p:cNvSpPr txBox="1"/>
          <p:nvPr/>
        </p:nvSpPr>
        <p:spPr>
          <a:xfrm>
            <a:off x="2447328" y="1294496"/>
            <a:ext cx="12769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1205LuTR-LacZ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E27260-A79C-3B1D-CE19-63BDD889CFE4}"/>
              </a:ext>
            </a:extLst>
          </p:cNvPr>
          <p:cNvSpPr txBox="1"/>
          <p:nvPr/>
        </p:nvSpPr>
        <p:spPr>
          <a:xfrm>
            <a:off x="5540829" y="0"/>
            <a:ext cx="4060371" cy="348813"/>
          </a:xfrm>
          <a:prstGeom prst="rect">
            <a:avLst/>
          </a:prstGeom>
          <a:noFill/>
        </p:spPr>
        <p:txBody>
          <a:bodyPr wrap="square" lIns="162559" tIns="81280" rIns="162559" bIns="81280" rtlCol="0" anchor="t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Tiago et al. (Whole Blots, Supplemental Figures)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33C4CC-8896-8BF1-C5FB-A6B46A466A60}"/>
              </a:ext>
            </a:extLst>
          </p:cNvPr>
          <p:cNvSpPr txBox="1"/>
          <p:nvPr/>
        </p:nvSpPr>
        <p:spPr>
          <a:xfrm>
            <a:off x="242515" y="7047820"/>
            <a:ext cx="1631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7E3CCDF-2A51-163F-A2BF-4135BA07BC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844" t="-21836" r="-1380" b="-7958"/>
          <a:stretch/>
        </p:blipFill>
        <p:spPr>
          <a:xfrm>
            <a:off x="2340201" y="11533797"/>
            <a:ext cx="3513245" cy="59413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DC8F510-13FC-3D58-F281-F3FBBD7FC064}"/>
              </a:ext>
            </a:extLst>
          </p:cNvPr>
          <p:cNvSpPr txBox="1"/>
          <p:nvPr/>
        </p:nvSpPr>
        <p:spPr>
          <a:xfrm>
            <a:off x="1237760" y="11710928"/>
            <a:ext cx="1259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Vinculin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CAFB853-025D-A670-A7FE-611296CC2E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516" t="-7418" r="-6500" b="-10735"/>
          <a:stretch/>
        </p:blipFill>
        <p:spPr>
          <a:xfrm>
            <a:off x="1918748" y="7928880"/>
            <a:ext cx="4077621" cy="70801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5C31B62-58F2-D00E-9E0D-76CDA46291CC}"/>
              </a:ext>
            </a:extLst>
          </p:cNvPr>
          <p:cNvSpPr txBox="1"/>
          <p:nvPr/>
        </p:nvSpPr>
        <p:spPr>
          <a:xfrm>
            <a:off x="1474589" y="8141122"/>
            <a:ext cx="10230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NR2F1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1EC9B40-EA9E-8E2D-29DC-4E4D1A5A5A5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826" t="-3375" r="-4013" b="-1030"/>
          <a:stretch/>
        </p:blipFill>
        <p:spPr>
          <a:xfrm>
            <a:off x="2364665" y="8639883"/>
            <a:ext cx="3513245" cy="50865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EF350E7-25AA-CF10-3F7B-523D14403032}"/>
              </a:ext>
            </a:extLst>
          </p:cNvPr>
          <p:cNvSpPr txBox="1"/>
          <p:nvPr/>
        </p:nvSpPr>
        <p:spPr>
          <a:xfrm>
            <a:off x="1347090" y="8783262"/>
            <a:ext cx="1150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p-ERK1/2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2DEF7F0-BF14-B039-90E6-1D6C2BC471C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7699" t="-26168" r="-831" b="-38363"/>
          <a:stretch/>
        </p:blipFill>
        <p:spPr>
          <a:xfrm>
            <a:off x="2194507" y="9126323"/>
            <a:ext cx="3804505" cy="87867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4EDC066-FEDF-D23C-98F4-E8B9E46E499E}"/>
              </a:ext>
            </a:extLst>
          </p:cNvPr>
          <p:cNvSpPr txBox="1"/>
          <p:nvPr/>
        </p:nvSpPr>
        <p:spPr>
          <a:xfrm>
            <a:off x="1536790" y="9399156"/>
            <a:ext cx="960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ERK2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BB04D3B-36D4-B8B1-6F60-2D7980D2945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366" t="-15155" r="-2011" b="-15518"/>
          <a:stretch/>
        </p:blipFill>
        <p:spPr>
          <a:xfrm>
            <a:off x="2340201" y="9845212"/>
            <a:ext cx="3644264" cy="70276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7AA1610-D769-7F7A-064B-57C2FFB2268B}"/>
              </a:ext>
            </a:extLst>
          </p:cNvPr>
          <p:cNvSpPr txBox="1"/>
          <p:nvPr/>
        </p:nvSpPr>
        <p:spPr>
          <a:xfrm>
            <a:off x="1536790" y="10044317"/>
            <a:ext cx="960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p21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2B196C5-B3D2-6CB1-D6B7-4618EFF3243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602" t="-56008" r="-3544" b="-12555"/>
          <a:stretch/>
        </p:blipFill>
        <p:spPr>
          <a:xfrm>
            <a:off x="2299156" y="10343247"/>
            <a:ext cx="3644264" cy="71242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37704D0-E4D2-5E2D-0C9A-462DCB5B0270}"/>
              </a:ext>
            </a:extLst>
          </p:cNvPr>
          <p:cNvSpPr txBox="1"/>
          <p:nvPr/>
        </p:nvSpPr>
        <p:spPr>
          <a:xfrm>
            <a:off x="1237760" y="10624754"/>
            <a:ext cx="12599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Cyclin B1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F70C0A3-10DE-AF97-E727-1B2424A75D5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339" t="-17807" r="-445" b="-9090"/>
          <a:stretch/>
        </p:blipFill>
        <p:spPr>
          <a:xfrm>
            <a:off x="2299156" y="10949665"/>
            <a:ext cx="3513245" cy="59795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0A10ABF-FD8D-44D3-FEEB-5DD8F58C24FE}"/>
              </a:ext>
            </a:extLst>
          </p:cNvPr>
          <p:cNvSpPr txBox="1"/>
          <p:nvPr/>
        </p:nvSpPr>
        <p:spPr>
          <a:xfrm>
            <a:off x="753265" y="11153035"/>
            <a:ext cx="1744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Cleaved-PARP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8776650-BD3C-7B6B-40D7-CF7E8304895E}"/>
              </a:ext>
            </a:extLst>
          </p:cNvPr>
          <p:cNvSpPr txBox="1"/>
          <p:nvPr/>
        </p:nvSpPr>
        <p:spPr>
          <a:xfrm>
            <a:off x="2438563" y="7685653"/>
            <a:ext cx="14445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1205LuTR-NR2F1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A7A2F21-0431-974C-F5EB-704FD8A9DDAF}"/>
              </a:ext>
            </a:extLst>
          </p:cNvPr>
          <p:cNvSpPr txBox="1"/>
          <p:nvPr/>
        </p:nvSpPr>
        <p:spPr>
          <a:xfrm>
            <a:off x="4058755" y="7678734"/>
            <a:ext cx="14445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WM793TR-NR2F1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27B0D96-96D1-80A4-6A60-2ACA1FB709C6}"/>
              </a:ext>
            </a:extLst>
          </p:cNvPr>
          <p:cNvSpPr/>
          <p:nvPr/>
        </p:nvSpPr>
        <p:spPr>
          <a:xfrm>
            <a:off x="2539174" y="8100381"/>
            <a:ext cx="1011918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7EB3FC3-2FA4-8E60-3157-F85396126A5D}"/>
              </a:ext>
            </a:extLst>
          </p:cNvPr>
          <p:cNvSpPr/>
          <p:nvPr/>
        </p:nvSpPr>
        <p:spPr>
          <a:xfrm>
            <a:off x="2553542" y="8774970"/>
            <a:ext cx="1011918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CA6628D-A3CA-BFC5-3C9E-A9EDD316A823}"/>
              </a:ext>
            </a:extLst>
          </p:cNvPr>
          <p:cNvSpPr/>
          <p:nvPr/>
        </p:nvSpPr>
        <p:spPr>
          <a:xfrm>
            <a:off x="2535626" y="9405672"/>
            <a:ext cx="1011918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C69013A-C035-FE6C-9273-6A340B8C0B97}"/>
              </a:ext>
            </a:extLst>
          </p:cNvPr>
          <p:cNvSpPr/>
          <p:nvPr/>
        </p:nvSpPr>
        <p:spPr>
          <a:xfrm>
            <a:off x="2551514" y="10023501"/>
            <a:ext cx="1011918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68C36FC-1991-0404-F27C-5D493375DC8E}"/>
              </a:ext>
            </a:extLst>
          </p:cNvPr>
          <p:cNvSpPr/>
          <p:nvPr/>
        </p:nvSpPr>
        <p:spPr>
          <a:xfrm>
            <a:off x="2510468" y="10616462"/>
            <a:ext cx="1011918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AF21E4B-E2F4-8467-AA5B-72AFABCA0BB8}"/>
              </a:ext>
            </a:extLst>
          </p:cNvPr>
          <p:cNvSpPr/>
          <p:nvPr/>
        </p:nvSpPr>
        <p:spPr>
          <a:xfrm>
            <a:off x="2510469" y="11144743"/>
            <a:ext cx="1011918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9690E52-484D-8EFC-6831-1CE92780C4E5}"/>
              </a:ext>
            </a:extLst>
          </p:cNvPr>
          <p:cNvSpPr/>
          <p:nvPr/>
        </p:nvSpPr>
        <p:spPr>
          <a:xfrm>
            <a:off x="2525052" y="11722472"/>
            <a:ext cx="1011918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20DD36F-91C1-0654-E4ED-21A8B5DD968B}"/>
              </a:ext>
            </a:extLst>
          </p:cNvPr>
          <p:cNvSpPr/>
          <p:nvPr/>
        </p:nvSpPr>
        <p:spPr>
          <a:xfrm>
            <a:off x="4220239" y="11702636"/>
            <a:ext cx="1011918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42B14881-FA47-D11F-109F-14C1D8A7A5A9}"/>
              </a:ext>
            </a:extLst>
          </p:cNvPr>
          <p:cNvSpPr/>
          <p:nvPr/>
        </p:nvSpPr>
        <p:spPr>
          <a:xfrm>
            <a:off x="4186797" y="11113989"/>
            <a:ext cx="1011918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89120CD-D48D-A2F4-7E74-E23744EAF5FA}"/>
              </a:ext>
            </a:extLst>
          </p:cNvPr>
          <p:cNvSpPr/>
          <p:nvPr/>
        </p:nvSpPr>
        <p:spPr>
          <a:xfrm>
            <a:off x="4258807" y="10624801"/>
            <a:ext cx="1011918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89A4C4B-BD76-98AF-10A3-D02DCA2C68DE}"/>
              </a:ext>
            </a:extLst>
          </p:cNvPr>
          <p:cNvSpPr/>
          <p:nvPr/>
        </p:nvSpPr>
        <p:spPr>
          <a:xfrm>
            <a:off x="4318523" y="10037977"/>
            <a:ext cx="1011918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61CCDAC-E8FF-014A-1AE7-3C575FC336CF}"/>
              </a:ext>
            </a:extLst>
          </p:cNvPr>
          <p:cNvSpPr/>
          <p:nvPr/>
        </p:nvSpPr>
        <p:spPr>
          <a:xfrm>
            <a:off x="4277708" y="9405672"/>
            <a:ext cx="1011918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EFC29DD9-965F-4C6D-0F02-6EBA6AE03D36}"/>
              </a:ext>
            </a:extLst>
          </p:cNvPr>
          <p:cNvSpPr/>
          <p:nvPr/>
        </p:nvSpPr>
        <p:spPr>
          <a:xfrm>
            <a:off x="4162333" y="8764969"/>
            <a:ext cx="1011918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D77C9B0-C013-4F4D-A38B-2F6E5765AA1A}"/>
              </a:ext>
            </a:extLst>
          </p:cNvPr>
          <p:cNvSpPr/>
          <p:nvPr/>
        </p:nvSpPr>
        <p:spPr>
          <a:xfrm>
            <a:off x="4121288" y="8095609"/>
            <a:ext cx="1011918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810150C-F47C-6A67-0880-4276D6E7E048}"/>
              </a:ext>
            </a:extLst>
          </p:cNvPr>
          <p:cNvSpPr txBox="1"/>
          <p:nvPr/>
        </p:nvSpPr>
        <p:spPr>
          <a:xfrm>
            <a:off x="700158" y="7498136"/>
            <a:ext cx="17027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Supplemental Figure S4A: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295DA3-6D41-2242-3F06-5BA0E188B465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2895" t="34380" r="8035" b="26386"/>
          <a:stretch/>
        </p:blipFill>
        <p:spPr>
          <a:xfrm>
            <a:off x="2491443" y="1553988"/>
            <a:ext cx="3504926" cy="1225194"/>
          </a:xfrm>
          <a:prstGeom prst="rect">
            <a:avLst/>
          </a:prstGeom>
          <a:ln w="3175">
            <a:noFill/>
          </a:ln>
        </p:spPr>
      </p:pic>
      <p:sp>
        <p:nvSpPr>
          <p:cNvPr id="4" name="TextBox 34">
            <a:extLst>
              <a:ext uri="{FF2B5EF4-FFF2-40B4-BE49-F238E27FC236}">
                <a16:creationId xmlns:a16="http://schemas.microsoft.com/office/drawing/2014/main" id="{BFA31129-A045-DB61-C290-AE1A1A5282BA}"/>
              </a:ext>
            </a:extLst>
          </p:cNvPr>
          <p:cNvSpPr txBox="1"/>
          <p:nvPr/>
        </p:nvSpPr>
        <p:spPr>
          <a:xfrm>
            <a:off x="1228149" y="1986754"/>
            <a:ext cx="12769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Beta-galactosidase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EBC26E-613D-09CC-78C9-5FD566585947}"/>
              </a:ext>
            </a:extLst>
          </p:cNvPr>
          <p:cNvSpPr/>
          <p:nvPr/>
        </p:nvSpPr>
        <p:spPr>
          <a:xfrm>
            <a:off x="2695790" y="1640110"/>
            <a:ext cx="930083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E69EFF-1F21-82FE-FD81-4BED3C4ABEB4}"/>
              </a:ext>
            </a:extLst>
          </p:cNvPr>
          <p:cNvPicPr>
            <a:picLocks/>
          </p:cNvPicPr>
          <p:nvPr/>
        </p:nvPicPr>
        <p:blipFill rotWithShape="1">
          <a:blip r:embed="rId20"/>
          <a:srcRect l="13306" t="48515" r="302" b="8979"/>
          <a:stretch/>
        </p:blipFill>
        <p:spPr>
          <a:xfrm>
            <a:off x="2421774" y="2713399"/>
            <a:ext cx="3954312" cy="1391661"/>
          </a:xfrm>
          <a:prstGeom prst="rect">
            <a:avLst/>
          </a:prstGeom>
          <a:ln w="3175">
            <a:noFill/>
          </a:ln>
        </p:spPr>
      </p:pic>
      <p:sp>
        <p:nvSpPr>
          <p:cNvPr id="9" name="TextBox 34">
            <a:extLst>
              <a:ext uri="{FF2B5EF4-FFF2-40B4-BE49-F238E27FC236}">
                <a16:creationId xmlns:a16="http://schemas.microsoft.com/office/drawing/2014/main" id="{306F5753-EC17-C482-01B4-69F2CD126744}"/>
              </a:ext>
            </a:extLst>
          </p:cNvPr>
          <p:cNvSpPr txBox="1"/>
          <p:nvPr/>
        </p:nvSpPr>
        <p:spPr>
          <a:xfrm>
            <a:off x="1690675" y="3387227"/>
            <a:ext cx="7135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Vinculin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5ABC9B-AF25-EE26-78D5-8FFAB763B31F}"/>
              </a:ext>
            </a:extLst>
          </p:cNvPr>
          <p:cNvCxnSpPr/>
          <p:nvPr/>
        </p:nvCxnSpPr>
        <p:spPr>
          <a:xfrm>
            <a:off x="2491443" y="4015415"/>
            <a:ext cx="3386467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4F8A7D3-F3D7-2CF5-0D0A-E6876523B45E}"/>
              </a:ext>
            </a:extLst>
          </p:cNvPr>
          <p:cNvSpPr/>
          <p:nvPr/>
        </p:nvSpPr>
        <p:spPr>
          <a:xfrm>
            <a:off x="2606887" y="3457541"/>
            <a:ext cx="930083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28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D1DC9F56-BB15-E072-1B17-A7A94A8C9259}"/>
              </a:ext>
            </a:extLst>
          </p:cNvPr>
          <p:cNvSpPr txBox="1"/>
          <p:nvPr/>
        </p:nvSpPr>
        <p:spPr>
          <a:xfrm>
            <a:off x="1521827" y="1252277"/>
            <a:ext cx="1624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1205LuTR-NR2F1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31320A6-2C05-E1D8-B047-FC6CED3A47CC}"/>
              </a:ext>
            </a:extLst>
          </p:cNvPr>
          <p:cNvSpPr txBox="1"/>
          <p:nvPr/>
        </p:nvSpPr>
        <p:spPr>
          <a:xfrm>
            <a:off x="-1" y="2804540"/>
            <a:ext cx="1226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p-RB (S807/811)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30EC2FE-83F6-CCA1-6B54-C96F2F3FD014}"/>
              </a:ext>
            </a:extLst>
          </p:cNvPr>
          <p:cNvSpPr txBox="1"/>
          <p:nvPr/>
        </p:nvSpPr>
        <p:spPr>
          <a:xfrm>
            <a:off x="159794" y="1867266"/>
            <a:ext cx="10664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NR2F1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3984A55-C82D-AF05-3566-D6E5F39F1990}"/>
              </a:ext>
            </a:extLst>
          </p:cNvPr>
          <p:cNvSpPr txBox="1"/>
          <p:nvPr/>
        </p:nvSpPr>
        <p:spPr>
          <a:xfrm>
            <a:off x="376590" y="3597793"/>
            <a:ext cx="8496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RB1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BD0A009-1128-F568-18FD-FAD2396A9564}"/>
              </a:ext>
            </a:extLst>
          </p:cNvPr>
          <p:cNvSpPr txBox="1"/>
          <p:nvPr/>
        </p:nvSpPr>
        <p:spPr>
          <a:xfrm>
            <a:off x="376590" y="5160137"/>
            <a:ext cx="8496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9DCD57D-5DA6-E701-EFBB-EC478EF4255E}"/>
              </a:ext>
            </a:extLst>
          </p:cNvPr>
          <p:cNvSpPr txBox="1"/>
          <p:nvPr/>
        </p:nvSpPr>
        <p:spPr>
          <a:xfrm>
            <a:off x="3751706" y="1252277"/>
            <a:ext cx="1624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WM793TR-NR2F1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D989AE4-2C51-C771-FD79-42CEFA55BCC4}"/>
              </a:ext>
            </a:extLst>
          </p:cNvPr>
          <p:cNvSpPr txBox="1"/>
          <p:nvPr/>
        </p:nvSpPr>
        <p:spPr>
          <a:xfrm>
            <a:off x="5722677" y="1252277"/>
            <a:ext cx="1624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A375TR-NR2F1</a:t>
            </a:r>
          </a:p>
        </p:txBody>
      </p:sp>
      <p:pic>
        <p:nvPicPr>
          <p:cNvPr id="156" name="Picture 155" descr="A picture containing game&#10;&#10;Description automatically generated">
            <a:extLst>
              <a:ext uri="{FF2B5EF4-FFF2-40B4-BE49-F238E27FC236}">
                <a16:creationId xmlns:a16="http://schemas.microsoft.com/office/drawing/2014/main" id="{F82F96AC-F6A4-D641-E086-B551677877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193" y="1619064"/>
            <a:ext cx="2121171" cy="671255"/>
          </a:xfrm>
          <a:prstGeom prst="rect">
            <a:avLst/>
          </a:prstGeom>
        </p:spPr>
      </p:pic>
      <p:pic>
        <p:nvPicPr>
          <p:cNvPr id="157" name="Picture 156" descr="A picture containing indoor, kitchen, sitting, room&#10;&#10;Description automatically generated">
            <a:extLst>
              <a:ext uri="{FF2B5EF4-FFF2-40B4-BE49-F238E27FC236}">
                <a16:creationId xmlns:a16="http://schemas.microsoft.com/office/drawing/2014/main" id="{D7648A33-D26B-D43A-2066-E7813E7471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3377" y="2395806"/>
            <a:ext cx="1999448" cy="606454"/>
          </a:xfrm>
          <a:prstGeom prst="rect">
            <a:avLst/>
          </a:prstGeom>
        </p:spPr>
      </p:pic>
      <p:pic>
        <p:nvPicPr>
          <p:cNvPr id="158" name="Picture 157" descr="A close up of a door&#10;&#10;Description automatically generated">
            <a:extLst>
              <a:ext uri="{FF2B5EF4-FFF2-40B4-BE49-F238E27FC236}">
                <a16:creationId xmlns:a16="http://schemas.microsoft.com/office/drawing/2014/main" id="{102B1ECB-A26A-780E-E003-CE234FF065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6054" y="3242979"/>
            <a:ext cx="2093910" cy="694645"/>
          </a:xfrm>
          <a:prstGeom prst="rect">
            <a:avLst/>
          </a:prstGeom>
        </p:spPr>
      </p:pic>
      <p:pic>
        <p:nvPicPr>
          <p:cNvPr id="159" name="Picture 158" descr="A picture containing sitting, table, cat, room&#10;&#10;Description automatically generated">
            <a:extLst>
              <a:ext uri="{FF2B5EF4-FFF2-40B4-BE49-F238E27FC236}">
                <a16:creationId xmlns:a16="http://schemas.microsoft.com/office/drawing/2014/main" id="{D0C5EF61-B112-A641-B062-B495BCE8F3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0246" y="4855405"/>
            <a:ext cx="2061843" cy="773747"/>
          </a:xfrm>
          <a:prstGeom prst="rect">
            <a:avLst/>
          </a:prstGeom>
        </p:spPr>
      </p:pic>
      <p:pic>
        <p:nvPicPr>
          <p:cNvPr id="160" name="Picture 159" descr="A picture containing game&#10;&#10;Description automatically generated">
            <a:extLst>
              <a:ext uri="{FF2B5EF4-FFF2-40B4-BE49-F238E27FC236}">
                <a16:creationId xmlns:a16="http://schemas.microsoft.com/office/drawing/2014/main" id="{85D1FD7E-33BF-F14E-23B1-ECBD251BF6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2631" y="1691927"/>
            <a:ext cx="1861385" cy="598391"/>
          </a:xfrm>
          <a:prstGeom prst="rect">
            <a:avLst/>
          </a:prstGeom>
        </p:spPr>
      </p:pic>
      <p:pic>
        <p:nvPicPr>
          <p:cNvPr id="161" name="Picture 160" descr="A picture containing indoor, kitchen, sitting, room&#10;&#10;Description automatically generated">
            <a:extLst>
              <a:ext uri="{FF2B5EF4-FFF2-40B4-BE49-F238E27FC236}">
                <a16:creationId xmlns:a16="http://schemas.microsoft.com/office/drawing/2014/main" id="{A68E6B3C-3C42-8E3E-587A-E827C4BDDF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4092" y="2406253"/>
            <a:ext cx="1905465" cy="612880"/>
          </a:xfrm>
          <a:prstGeom prst="rect">
            <a:avLst/>
          </a:prstGeom>
        </p:spPr>
      </p:pic>
      <p:pic>
        <p:nvPicPr>
          <p:cNvPr id="162" name="Picture 161" descr="A close up of a door&#10;&#10;Description automatically generated">
            <a:extLst>
              <a:ext uri="{FF2B5EF4-FFF2-40B4-BE49-F238E27FC236}">
                <a16:creationId xmlns:a16="http://schemas.microsoft.com/office/drawing/2014/main" id="{324EEF19-A26E-F569-87C8-656293E10B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9338" y="3169022"/>
            <a:ext cx="2093910" cy="768601"/>
          </a:xfrm>
          <a:prstGeom prst="rect">
            <a:avLst/>
          </a:prstGeom>
        </p:spPr>
      </p:pic>
      <p:pic>
        <p:nvPicPr>
          <p:cNvPr id="163" name="Picture 162" descr="A picture containing sitting, table, cat, room&#10;&#10;Description automatically generated">
            <a:extLst>
              <a:ext uri="{FF2B5EF4-FFF2-40B4-BE49-F238E27FC236}">
                <a16:creationId xmlns:a16="http://schemas.microsoft.com/office/drawing/2014/main" id="{DCC772CE-8F41-FDAF-9E4D-103AE60815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2306" y="4848750"/>
            <a:ext cx="2061843" cy="703898"/>
          </a:xfrm>
          <a:prstGeom prst="rect">
            <a:avLst/>
          </a:prstGeom>
        </p:spPr>
      </p:pic>
      <p:pic>
        <p:nvPicPr>
          <p:cNvPr id="164" name="Picture 163" descr="A picture containing curtain&#10;&#10;Description automatically generated">
            <a:extLst>
              <a:ext uri="{FF2B5EF4-FFF2-40B4-BE49-F238E27FC236}">
                <a16:creationId xmlns:a16="http://schemas.microsoft.com/office/drawing/2014/main" id="{4DC8C52E-4F50-3232-ADCD-FC77ECA539B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6649" y="1508048"/>
            <a:ext cx="1957512" cy="822957"/>
          </a:xfrm>
          <a:prstGeom prst="rect">
            <a:avLst/>
          </a:prstGeom>
        </p:spPr>
      </p:pic>
      <p:pic>
        <p:nvPicPr>
          <p:cNvPr id="165" name="Picture 164" descr="A close up of a flower&#10;&#10;Description automatically generated">
            <a:extLst>
              <a:ext uri="{FF2B5EF4-FFF2-40B4-BE49-F238E27FC236}">
                <a16:creationId xmlns:a16="http://schemas.microsoft.com/office/drawing/2014/main" id="{DADDB7D2-B292-D9C3-BBAD-57EBF5A4626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7387" y="2396592"/>
            <a:ext cx="2121171" cy="719232"/>
          </a:xfrm>
          <a:prstGeom prst="rect">
            <a:avLst/>
          </a:prstGeom>
        </p:spPr>
      </p:pic>
      <p:pic>
        <p:nvPicPr>
          <p:cNvPr id="166" name="Picture 165" descr="A picture containing appliance, sitting, photo, front&#10;&#10;Description automatically generated">
            <a:extLst>
              <a:ext uri="{FF2B5EF4-FFF2-40B4-BE49-F238E27FC236}">
                <a16:creationId xmlns:a16="http://schemas.microsoft.com/office/drawing/2014/main" id="{3EC95510-80FF-B401-993C-CC3C7C62E76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5615" y="3994062"/>
            <a:ext cx="2455925" cy="796422"/>
          </a:xfrm>
          <a:prstGeom prst="rect">
            <a:avLst/>
          </a:prstGeom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id="{F2662D7D-22BD-D760-997A-0ABB091291EC}"/>
              </a:ext>
            </a:extLst>
          </p:cNvPr>
          <p:cNvSpPr txBox="1"/>
          <p:nvPr/>
        </p:nvSpPr>
        <p:spPr>
          <a:xfrm>
            <a:off x="159793" y="4282453"/>
            <a:ext cx="10664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p-RB (S780)</a:t>
            </a:r>
          </a:p>
        </p:txBody>
      </p:sp>
      <p:pic>
        <p:nvPicPr>
          <p:cNvPr id="168" name="Picture 167" descr="A picture containing sitting, looking, front, kitchen&#10;&#10;Description automatically generated">
            <a:extLst>
              <a:ext uri="{FF2B5EF4-FFF2-40B4-BE49-F238E27FC236}">
                <a16:creationId xmlns:a16="http://schemas.microsoft.com/office/drawing/2014/main" id="{60B4BDFD-1C34-E842-7729-FBB70416054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7387" y="3161326"/>
            <a:ext cx="2319929" cy="768601"/>
          </a:xfrm>
          <a:prstGeom prst="rect">
            <a:avLst/>
          </a:prstGeom>
        </p:spPr>
      </p:pic>
      <p:pic>
        <p:nvPicPr>
          <p:cNvPr id="169" name="Picture 168" descr="A close up of a mans face&#10;&#10;Description automatically generated">
            <a:extLst>
              <a:ext uri="{FF2B5EF4-FFF2-40B4-BE49-F238E27FC236}">
                <a16:creationId xmlns:a16="http://schemas.microsoft.com/office/drawing/2014/main" id="{02C85B4C-B64C-DC2B-25EF-40C97E69398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6323" y="4864334"/>
            <a:ext cx="2061843" cy="693271"/>
          </a:xfrm>
          <a:prstGeom prst="rect">
            <a:avLst/>
          </a:prstGeom>
        </p:spPr>
      </p:pic>
      <p:sp>
        <p:nvSpPr>
          <p:cNvPr id="249" name="TextBox 248">
            <a:extLst>
              <a:ext uri="{FF2B5EF4-FFF2-40B4-BE49-F238E27FC236}">
                <a16:creationId xmlns:a16="http://schemas.microsoft.com/office/drawing/2014/main" id="{DE39D887-4102-4939-906D-F56D583D8A62}"/>
              </a:ext>
            </a:extLst>
          </p:cNvPr>
          <p:cNvSpPr txBox="1"/>
          <p:nvPr/>
        </p:nvSpPr>
        <p:spPr>
          <a:xfrm>
            <a:off x="2462646" y="7042469"/>
            <a:ext cx="19039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BRAF-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mut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47C2EE4F-5467-EFD5-7482-4426CB3038FB}"/>
              </a:ext>
            </a:extLst>
          </p:cNvPr>
          <p:cNvSpPr txBox="1"/>
          <p:nvPr/>
        </p:nvSpPr>
        <p:spPr>
          <a:xfrm>
            <a:off x="397305" y="11636061"/>
            <a:ext cx="11105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HSP90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81A5DECF-D77A-E809-E7B7-4336D1E6DEA9}"/>
              </a:ext>
            </a:extLst>
          </p:cNvPr>
          <p:cNvSpPr txBox="1"/>
          <p:nvPr/>
        </p:nvSpPr>
        <p:spPr>
          <a:xfrm>
            <a:off x="159793" y="7944175"/>
            <a:ext cx="13480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NR2F1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8D98C12A-FC0C-BDFD-B1C9-6D52404ED590}"/>
              </a:ext>
            </a:extLst>
          </p:cNvPr>
          <p:cNvSpPr txBox="1"/>
          <p:nvPr/>
        </p:nvSpPr>
        <p:spPr>
          <a:xfrm>
            <a:off x="83127" y="9861653"/>
            <a:ext cx="1424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NR2F1 </a:t>
            </a:r>
          </a:p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(long exposure)</a:t>
            </a:r>
          </a:p>
        </p:txBody>
      </p:sp>
      <p:pic>
        <p:nvPicPr>
          <p:cNvPr id="267" name="Picture 266">
            <a:extLst>
              <a:ext uri="{FF2B5EF4-FFF2-40B4-BE49-F238E27FC236}">
                <a16:creationId xmlns:a16="http://schemas.microsoft.com/office/drawing/2014/main" id="{EE5776FF-A8E0-0D5B-044C-78FC04DFEF2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8019" y="11200318"/>
            <a:ext cx="4712128" cy="1097667"/>
          </a:xfrm>
          <a:prstGeom prst="rect">
            <a:avLst/>
          </a:prstGeom>
        </p:spPr>
      </p:pic>
      <p:sp>
        <p:nvSpPr>
          <p:cNvPr id="268" name="TextBox 267">
            <a:extLst>
              <a:ext uri="{FF2B5EF4-FFF2-40B4-BE49-F238E27FC236}">
                <a16:creationId xmlns:a16="http://schemas.microsoft.com/office/drawing/2014/main" id="{E3E9D5C3-891E-A173-085F-BFB2751531A0}"/>
              </a:ext>
            </a:extLst>
          </p:cNvPr>
          <p:cNvSpPr txBox="1"/>
          <p:nvPr/>
        </p:nvSpPr>
        <p:spPr>
          <a:xfrm>
            <a:off x="4438768" y="7053105"/>
            <a:ext cx="15494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NRAS-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mut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id="{049538A0-C73A-4630-80A3-CBDAA5AEB9E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1828" y="7299327"/>
            <a:ext cx="5284218" cy="1931176"/>
          </a:xfrm>
          <a:prstGeom prst="rect">
            <a:avLst/>
          </a:prstGeom>
        </p:spPr>
      </p:pic>
      <p:pic>
        <p:nvPicPr>
          <p:cNvPr id="271" name="Picture 270">
            <a:extLst>
              <a:ext uri="{FF2B5EF4-FFF2-40B4-BE49-F238E27FC236}">
                <a16:creationId xmlns:a16="http://schemas.microsoft.com/office/drawing/2014/main" id="{9160C428-ADF9-FE3E-7CEF-4815BE52C50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8637" y="9313004"/>
            <a:ext cx="5247408" cy="180481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7314957-E4F1-FC51-8074-564BB9FCD381}"/>
              </a:ext>
            </a:extLst>
          </p:cNvPr>
          <p:cNvSpPr txBox="1"/>
          <p:nvPr/>
        </p:nvSpPr>
        <p:spPr>
          <a:xfrm>
            <a:off x="226347" y="554469"/>
            <a:ext cx="44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63393D-E185-1E59-7EA4-B3082CFE05AA}"/>
              </a:ext>
            </a:extLst>
          </p:cNvPr>
          <p:cNvSpPr txBox="1"/>
          <p:nvPr/>
        </p:nvSpPr>
        <p:spPr>
          <a:xfrm>
            <a:off x="279819" y="6332974"/>
            <a:ext cx="44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087B8D-3D65-A6A7-8DE0-8B91C51C0C01}"/>
              </a:ext>
            </a:extLst>
          </p:cNvPr>
          <p:cNvSpPr txBox="1"/>
          <p:nvPr/>
        </p:nvSpPr>
        <p:spPr>
          <a:xfrm>
            <a:off x="5540829" y="5903"/>
            <a:ext cx="4060371" cy="348813"/>
          </a:xfrm>
          <a:prstGeom prst="rect">
            <a:avLst/>
          </a:prstGeom>
          <a:noFill/>
        </p:spPr>
        <p:txBody>
          <a:bodyPr wrap="square" lIns="162559" tIns="81280" rIns="162559" bIns="81280" rtlCol="0" anchor="t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Tiago et al. (Whole Blots, Supplemental Figures)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AA2A18-9713-A41E-BAC8-CA14CB7EF83F}"/>
              </a:ext>
            </a:extLst>
          </p:cNvPr>
          <p:cNvSpPr txBox="1"/>
          <p:nvPr/>
        </p:nvSpPr>
        <p:spPr>
          <a:xfrm>
            <a:off x="551024" y="919318"/>
            <a:ext cx="18700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Supplemental Figure S4B: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6AD85A-1DFC-5A9D-71F0-EB66C628E8C3}"/>
              </a:ext>
            </a:extLst>
          </p:cNvPr>
          <p:cNvSpPr txBox="1"/>
          <p:nvPr/>
        </p:nvSpPr>
        <p:spPr>
          <a:xfrm>
            <a:off x="678022" y="6721661"/>
            <a:ext cx="1743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Supplemental Figure S4C: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BB7D42-E57C-A576-4BAC-7B43DE51A0BA}"/>
              </a:ext>
            </a:extLst>
          </p:cNvPr>
          <p:cNvSpPr/>
          <p:nvPr/>
        </p:nvSpPr>
        <p:spPr>
          <a:xfrm>
            <a:off x="1431460" y="1823307"/>
            <a:ext cx="1763984" cy="2825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AD3E668-5609-0050-7569-3E2D1CC2E5D9}"/>
              </a:ext>
            </a:extLst>
          </p:cNvPr>
          <p:cNvSpPr/>
          <p:nvPr/>
        </p:nvSpPr>
        <p:spPr>
          <a:xfrm>
            <a:off x="3591997" y="1831624"/>
            <a:ext cx="1763984" cy="2825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8E8205D-A986-7553-A370-1FA112C82CFD}"/>
              </a:ext>
            </a:extLst>
          </p:cNvPr>
          <p:cNvSpPr/>
          <p:nvPr/>
        </p:nvSpPr>
        <p:spPr>
          <a:xfrm>
            <a:off x="5656873" y="1917396"/>
            <a:ext cx="1763984" cy="2825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A63C3BB-1CFF-4306-3C98-48560DCDBC32}"/>
              </a:ext>
            </a:extLst>
          </p:cNvPr>
          <p:cNvSpPr/>
          <p:nvPr/>
        </p:nvSpPr>
        <p:spPr>
          <a:xfrm>
            <a:off x="1372520" y="2688193"/>
            <a:ext cx="1763984" cy="2825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76DB811-9F39-707C-7149-9332FFA42C5F}"/>
              </a:ext>
            </a:extLst>
          </p:cNvPr>
          <p:cNvSpPr/>
          <p:nvPr/>
        </p:nvSpPr>
        <p:spPr>
          <a:xfrm>
            <a:off x="3537772" y="2683103"/>
            <a:ext cx="1763984" cy="2825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26CD70C-705B-0AF9-946E-FEC4D67F27E8}"/>
              </a:ext>
            </a:extLst>
          </p:cNvPr>
          <p:cNvSpPr/>
          <p:nvPr/>
        </p:nvSpPr>
        <p:spPr>
          <a:xfrm>
            <a:off x="5718496" y="2678073"/>
            <a:ext cx="1763984" cy="2825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62798F3-E9D3-6503-04D3-A0AAC2F7B206}"/>
              </a:ext>
            </a:extLst>
          </p:cNvPr>
          <p:cNvSpPr/>
          <p:nvPr/>
        </p:nvSpPr>
        <p:spPr>
          <a:xfrm>
            <a:off x="1308146" y="3531559"/>
            <a:ext cx="1763984" cy="2825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534E206-C38B-A810-F4E0-F34ED5EFA02B}"/>
              </a:ext>
            </a:extLst>
          </p:cNvPr>
          <p:cNvSpPr/>
          <p:nvPr/>
        </p:nvSpPr>
        <p:spPr>
          <a:xfrm>
            <a:off x="3485587" y="3531558"/>
            <a:ext cx="1763984" cy="2825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84D16565-FF9C-0C6A-E098-4BEC6F9C42A3}"/>
              </a:ext>
            </a:extLst>
          </p:cNvPr>
          <p:cNvSpPr/>
          <p:nvPr/>
        </p:nvSpPr>
        <p:spPr>
          <a:xfrm>
            <a:off x="5813408" y="3474490"/>
            <a:ext cx="1763984" cy="2825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E1148C74-C785-15A4-DD4F-9F386815AADA}"/>
              </a:ext>
            </a:extLst>
          </p:cNvPr>
          <p:cNvSpPr/>
          <p:nvPr/>
        </p:nvSpPr>
        <p:spPr>
          <a:xfrm>
            <a:off x="1281975" y="5102706"/>
            <a:ext cx="1763984" cy="2825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186358B7-2FED-8830-4205-79EBE814EA9D}"/>
              </a:ext>
            </a:extLst>
          </p:cNvPr>
          <p:cNvSpPr/>
          <p:nvPr/>
        </p:nvSpPr>
        <p:spPr>
          <a:xfrm>
            <a:off x="3476150" y="5069814"/>
            <a:ext cx="1858210" cy="2841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09B15FA0-2225-B8D7-4D98-ED51E78D8810}"/>
              </a:ext>
            </a:extLst>
          </p:cNvPr>
          <p:cNvSpPr/>
          <p:nvPr/>
        </p:nvSpPr>
        <p:spPr>
          <a:xfrm>
            <a:off x="5856587" y="5025353"/>
            <a:ext cx="1763984" cy="2825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84C56255-A049-1432-3E8A-46BEB9A0C691}"/>
              </a:ext>
            </a:extLst>
          </p:cNvPr>
          <p:cNvSpPr/>
          <p:nvPr/>
        </p:nvSpPr>
        <p:spPr>
          <a:xfrm>
            <a:off x="5733183" y="4336988"/>
            <a:ext cx="1763984" cy="2825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13458E2A-C85D-297D-8654-1A22F97B63B4}"/>
              </a:ext>
            </a:extLst>
          </p:cNvPr>
          <p:cNvSpPr/>
          <p:nvPr/>
        </p:nvSpPr>
        <p:spPr>
          <a:xfrm>
            <a:off x="2028349" y="9732374"/>
            <a:ext cx="4590659" cy="467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D2CD7085-AD46-E773-715F-CAA77FFCFC35}"/>
              </a:ext>
            </a:extLst>
          </p:cNvPr>
          <p:cNvSpPr/>
          <p:nvPr/>
        </p:nvSpPr>
        <p:spPr>
          <a:xfrm>
            <a:off x="1955726" y="11663279"/>
            <a:ext cx="4185414" cy="467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0BB7F664-A81D-76AB-09F7-16E13EEAE7DE}"/>
              </a:ext>
            </a:extLst>
          </p:cNvPr>
          <p:cNvSpPr/>
          <p:nvPr/>
        </p:nvSpPr>
        <p:spPr>
          <a:xfrm>
            <a:off x="1977857" y="7797667"/>
            <a:ext cx="4448771" cy="5835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753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14D488-0621-60FB-2A50-2F7EC0BE38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4637" y="4917216"/>
            <a:ext cx="3488171" cy="1471542"/>
          </a:xfrm>
          <a:prstGeom prst="rect">
            <a:avLst/>
          </a:prstGeom>
        </p:spPr>
      </p:pic>
      <p:sp>
        <p:nvSpPr>
          <p:cNvPr id="26" name="TextBox 70">
            <a:extLst>
              <a:ext uri="{FF2B5EF4-FFF2-40B4-BE49-F238E27FC236}">
                <a16:creationId xmlns:a16="http://schemas.microsoft.com/office/drawing/2014/main" id="{D65E9C62-1B49-F28D-31E3-06FB70A3E902}"/>
              </a:ext>
            </a:extLst>
          </p:cNvPr>
          <p:cNvSpPr txBox="1"/>
          <p:nvPr/>
        </p:nvSpPr>
        <p:spPr>
          <a:xfrm>
            <a:off x="1415708" y="1265958"/>
            <a:ext cx="31208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1205LuTR-NR2F1</a:t>
            </a:r>
          </a:p>
        </p:txBody>
      </p:sp>
      <p:sp>
        <p:nvSpPr>
          <p:cNvPr id="27" name="TextBox 71">
            <a:extLst>
              <a:ext uri="{FF2B5EF4-FFF2-40B4-BE49-F238E27FC236}">
                <a16:creationId xmlns:a16="http://schemas.microsoft.com/office/drawing/2014/main" id="{1BE9A8DB-0E49-D8B2-6673-F85C540DA5BE}"/>
              </a:ext>
            </a:extLst>
          </p:cNvPr>
          <p:cNvSpPr txBox="1"/>
          <p:nvPr/>
        </p:nvSpPr>
        <p:spPr>
          <a:xfrm>
            <a:off x="238843" y="5493778"/>
            <a:ext cx="10944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Vinculin</a:t>
            </a:r>
          </a:p>
        </p:txBody>
      </p:sp>
      <p:sp>
        <p:nvSpPr>
          <p:cNvPr id="29" name="TextBox 99">
            <a:extLst>
              <a:ext uri="{FF2B5EF4-FFF2-40B4-BE49-F238E27FC236}">
                <a16:creationId xmlns:a16="http://schemas.microsoft.com/office/drawing/2014/main" id="{077603B5-D320-5B7D-E4A8-AD6ACD9FAB0F}"/>
              </a:ext>
            </a:extLst>
          </p:cNvPr>
          <p:cNvSpPr txBox="1"/>
          <p:nvPr/>
        </p:nvSpPr>
        <p:spPr>
          <a:xfrm>
            <a:off x="4694305" y="1265958"/>
            <a:ext cx="38762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WM793TR-NR2F1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420A221-4792-9D96-C821-05F576B0637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8525" y="5036621"/>
            <a:ext cx="3193307" cy="1471542"/>
          </a:xfrm>
          <a:prstGeom prst="rect">
            <a:avLst/>
          </a:prstGeom>
        </p:spPr>
      </p:pic>
      <p:sp>
        <p:nvSpPr>
          <p:cNvPr id="31" name="TextBox 102">
            <a:extLst>
              <a:ext uri="{FF2B5EF4-FFF2-40B4-BE49-F238E27FC236}">
                <a16:creationId xmlns:a16="http://schemas.microsoft.com/office/drawing/2014/main" id="{1EDFA6D9-B129-FD6E-CD7F-F35529EF9319}"/>
              </a:ext>
            </a:extLst>
          </p:cNvPr>
          <p:cNvSpPr txBox="1"/>
          <p:nvPr/>
        </p:nvSpPr>
        <p:spPr>
          <a:xfrm>
            <a:off x="-200770" y="2213111"/>
            <a:ext cx="15340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p-S6 (S235/236)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6C4EEEA-1F85-B915-6566-9283844F20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088" t="4743" r="25180" b="57621"/>
          <a:stretch/>
        </p:blipFill>
        <p:spPr>
          <a:xfrm>
            <a:off x="1415708" y="1591066"/>
            <a:ext cx="3120886" cy="155855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136F94E-BFB0-CFF5-9F95-8E57A5D1330C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357" t="30020" r="20359" b="22937"/>
          <a:stretch/>
        </p:blipFill>
        <p:spPr>
          <a:xfrm>
            <a:off x="4694305" y="1502630"/>
            <a:ext cx="3876260" cy="1875271"/>
          </a:xfrm>
          <a:prstGeom prst="rect">
            <a:avLst/>
          </a:prstGeom>
        </p:spPr>
      </p:pic>
      <p:sp>
        <p:nvSpPr>
          <p:cNvPr id="34" name="TextBox 111">
            <a:extLst>
              <a:ext uri="{FF2B5EF4-FFF2-40B4-BE49-F238E27FC236}">
                <a16:creationId xmlns:a16="http://schemas.microsoft.com/office/drawing/2014/main" id="{B6AFA9C6-E102-2C92-DEDE-03817EAB1D3F}"/>
              </a:ext>
            </a:extLst>
          </p:cNvPr>
          <p:cNvSpPr txBox="1"/>
          <p:nvPr/>
        </p:nvSpPr>
        <p:spPr>
          <a:xfrm>
            <a:off x="-33937" y="3891718"/>
            <a:ext cx="13672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p-S6 (240/244)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1C047FD-9ADF-38E5-9196-C44DACD8A0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541" t="14523" r="21932" b="56947"/>
          <a:stretch/>
        </p:blipFill>
        <p:spPr>
          <a:xfrm>
            <a:off x="1415708" y="3437319"/>
            <a:ext cx="3240157" cy="128214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827FB71-CAEC-5F63-7232-798573EB34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934" t="42874" r="20177" b="23407"/>
          <a:stretch/>
        </p:blipFill>
        <p:spPr>
          <a:xfrm>
            <a:off x="5028525" y="3391055"/>
            <a:ext cx="3542040" cy="15585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87AB30-0A85-CB69-EA8C-A5DEC50CF9D6}"/>
              </a:ext>
            </a:extLst>
          </p:cNvPr>
          <p:cNvSpPr/>
          <p:nvPr/>
        </p:nvSpPr>
        <p:spPr>
          <a:xfrm>
            <a:off x="1602356" y="2283450"/>
            <a:ext cx="2200162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FC684F6-E1D9-E248-85E9-6E517EF96742}"/>
              </a:ext>
            </a:extLst>
          </p:cNvPr>
          <p:cNvSpPr/>
          <p:nvPr/>
        </p:nvSpPr>
        <p:spPr>
          <a:xfrm>
            <a:off x="5335014" y="4133567"/>
            <a:ext cx="2200162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FE43B95-8B53-A5EA-37B2-94A59F35D457}"/>
              </a:ext>
            </a:extLst>
          </p:cNvPr>
          <p:cNvSpPr txBox="1"/>
          <p:nvPr/>
        </p:nvSpPr>
        <p:spPr>
          <a:xfrm>
            <a:off x="388619" y="901618"/>
            <a:ext cx="19570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Supplemental Figure S5A: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8AC3ADD-8B38-E5B1-ED46-E701EFA4EA1E}"/>
              </a:ext>
            </a:extLst>
          </p:cNvPr>
          <p:cNvSpPr/>
          <p:nvPr/>
        </p:nvSpPr>
        <p:spPr>
          <a:xfrm>
            <a:off x="1754756" y="3883517"/>
            <a:ext cx="2200162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6059749-1630-CE57-1056-DBF49D679327}"/>
              </a:ext>
            </a:extLst>
          </p:cNvPr>
          <p:cNvSpPr/>
          <p:nvPr/>
        </p:nvSpPr>
        <p:spPr>
          <a:xfrm>
            <a:off x="5335014" y="2334909"/>
            <a:ext cx="2200162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F51F82E-E192-757A-3A42-BAD8A7BD11BF}"/>
              </a:ext>
            </a:extLst>
          </p:cNvPr>
          <p:cNvSpPr/>
          <p:nvPr/>
        </p:nvSpPr>
        <p:spPr>
          <a:xfrm>
            <a:off x="1881718" y="5450688"/>
            <a:ext cx="2200162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E80B7DD-E0E3-D118-FB38-CFF72B0CD318}"/>
              </a:ext>
            </a:extLst>
          </p:cNvPr>
          <p:cNvSpPr/>
          <p:nvPr/>
        </p:nvSpPr>
        <p:spPr>
          <a:xfrm>
            <a:off x="5445412" y="5535305"/>
            <a:ext cx="2200162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1526FA5-8CCD-7ABF-E401-7A2D10FBE4CB}"/>
              </a:ext>
            </a:extLst>
          </p:cNvPr>
          <p:cNvSpPr txBox="1"/>
          <p:nvPr/>
        </p:nvSpPr>
        <p:spPr>
          <a:xfrm>
            <a:off x="5540829" y="5903"/>
            <a:ext cx="4060371" cy="348813"/>
          </a:xfrm>
          <a:prstGeom prst="rect">
            <a:avLst/>
          </a:prstGeom>
          <a:noFill/>
        </p:spPr>
        <p:txBody>
          <a:bodyPr wrap="square" lIns="162559" tIns="81280" rIns="162559" bIns="81280" rtlCol="0" anchor="t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Tiago et al. (Whole Blots, Supplemental Figures)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AD45D3-2BD6-FF2A-E929-01AF91EABC07}"/>
              </a:ext>
            </a:extLst>
          </p:cNvPr>
          <p:cNvSpPr txBox="1"/>
          <p:nvPr/>
        </p:nvSpPr>
        <p:spPr>
          <a:xfrm>
            <a:off x="238843" y="502469"/>
            <a:ext cx="44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316344FB-22BA-D668-F045-F15010F16C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9966">
            <a:off x="2104749" y="7734223"/>
            <a:ext cx="3395541" cy="150923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C5C70E1D-A30A-A3DC-5F56-DFDAB01F1130}"/>
              </a:ext>
            </a:extLst>
          </p:cNvPr>
          <p:cNvSpPr txBox="1"/>
          <p:nvPr/>
        </p:nvSpPr>
        <p:spPr>
          <a:xfrm>
            <a:off x="1914885" y="7816979"/>
            <a:ext cx="36186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YUMM1.7 xenografts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526A073-519F-8C4C-0CE8-EFA0DB10DCC0}"/>
              </a:ext>
            </a:extLst>
          </p:cNvPr>
          <p:cNvSpPr txBox="1"/>
          <p:nvPr/>
        </p:nvSpPr>
        <p:spPr>
          <a:xfrm>
            <a:off x="1651935" y="9487063"/>
            <a:ext cx="5886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HSP90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BE6360E-B27E-3C2C-282F-C2C85B78B694}"/>
              </a:ext>
            </a:extLst>
          </p:cNvPr>
          <p:cNvSpPr txBox="1"/>
          <p:nvPr/>
        </p:nvSpPr>
        <p:spPr>
          <a:xfrm>
            <a:off x="1650332" y="8482244"/>
            <a:ext cx="5902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NR2F1</a:t>
            </a:r>
          </a:p>
        </p:txBody>
      </p:sp>
      <p:pic>
        <p:nvPicPr>
          <p:cNvPr id="72" name="Picture 71" descr="Text&#10;&#10;Description automatically generated with low confidence">
            <a:extLst>
              <a:ext uri="{FF2B5EF4-FFF2-40B4-BE49-F238E27FC236}">
                <a16:creationId xmlns:a16="http://schemas.microsoft.com/office/drawing/2014/main" id="{3E4B9EB6-3DF7-6193-5FF2-DA8D4F47B33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1569" y="9059372"/>
            <a:ext cx="3166316" cy="1123448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84F9DF2-8143-8906-35EB-B344FFDF1CB6}"/>
              </a:ext>
            </a:extLst>
          </p:cNvPr>
          <p:cNvSpPr/>
          <p:nvPr/>
        </p:nvSpPr>
        <p:spPr>
          <a:xfrm>
            <a:off x="2624139" y="8365712"/>
            <a:ext cx="2200162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81DC726-D4F4-14D7-68FB-1E69926AB459}"/>
              </a:ext>
            </a:extLst>
          </p:cNvPr>
          <p:cNvSpPr txBox="1"/>
          <p:nvPr/>
        </p:nvSpPr>
        <p:spPr>
          <a:xfrm>
            <a:off x="834553" y="7733063"/>
            <a:ext cx="19570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Supplemental Figure S6A: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F612999-EAC2-2EB9-4D3E-053B0455D814}"/>
              </a:ext>
            </a:extLst>
          </p:cNvPr>
          <p:cNvSpPr/>
          <p:nvPr/>
        </p:nvSpPr>
        <p:spPr>
          <a:xfrm>
            <a:off x="2710664" y="9464280"/>
            <a:ext cx="2200162" cy="313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2C71BFD-6FFD-5429-76D2-E85709628442}"/>
              </a:ext>
            </a:extLst>
          </p:cNvPr>
          <p:cNvSpPr txBox="1"/>
          <p:nvPr/>
        </p:nvSpPr>
        <p:spPr>
          <a:xfrm>
            <a:off x="385962" y="7286735"/>
            <a:ext cx="44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758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LabArchives xmlns:xsi="http://www.w3.org/2001/XMLSchema-instance" xmlns:xsd="http://www.w3.org/2001/XMLSchema">
  <BaseUri>https://mynotebook.labarchives.com</BaseUri>
  <eid>NjgzLjgwMDAwMDAwMDAwMDF8NDMxODc3LzUyNi9FbnRyeVBhcnQvMjY0OTcxMzE2MnwxNzM1Ljg=</eid>
  <version>1</version>
  <updated-at>2022-07-29T16:41:21-04:00</updated-at>
</LabArchives>
</file>

<file path=customXml/itemProps1.xml><?xml version="1.0" encoding="utf-8"?>
<ds:datastoreItem xmlns:ds="http://schemas.openxmlformats.org/officeDocument/2006/customXml" ds:itemID="{E36C2BC9-6018-42A0-9343-7C16E65ABB7F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41387</TotalTime>
  <Words>216</Words>
  <Application>Microsoft Macintosh PowerPoint</Application>
  <PresentationFormat>A3 Paper (297x420 mm)</PresentationFormat>
  <Paragraphs>103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Manoela TiagodosSantos</dc:creator>
  <cp:lastModifiedBy>Daniel Erkes</cp:lastModifiedBy>
  <cp:revision>92</cp:revision>
  <cp:lastPrinted>2023-02-28T19:59:53Z</cp:lastPrinted>
  <dcterms:created xsi:type="dcterms:W3CDTF">2021-10-22T15:32:27Z</dcterms:created>
  <dcterms:modified xsi:type="dcterms:W3CDTF">2025-07-07T18:54:33Z</dcterms:modified>
</cp:coreProperties>
</file>