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9" r:id="rId15"/>
    <p:sldId id="271" r:id="rId16"/>
    <p:sldId id="272" r:id="rId17"/>
    <p:sldId id="281" r:id="rId18"/>
    <p:sldId id="284" r:id="rId19"/>
    <p:sldId id="282" r:id="rId20"/>
    <p:sldId id="285" r:id="rId21"/>
    <p:sldId id="283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3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9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AAA5E87-59D1-4BB6-8B0D-211BAB2D17E4}" type="datetimeFigureOut">
              <a:rPr lang="en-CA" smtClean="0"/>
              <a:t>2026-06-02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F57C6EB-118D-414E-875D-ACD9E5F497F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32011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5526-137D-A634-29F9-C9157749B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8B5C8D-F9D7-3E92-9AC8-8E84D212E0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E99DB7-1181-4DD7-3C36-DCE96C45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4582E-4F55-4456-8C7C-1FE4E6A5FB25}" type="datetime1">
              <a:rPr lang="en-CA" smtClean="0"/>
              <a:t>2026-06-02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27FD0-BC36-A29E-CDAB-C1D0323F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E3A72-8D34-B7B8-9880-BB88C976B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5385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DB350-F048-4145-9D32-35449D6B2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3C54D6-72E2-EFA4-DD64-FD43CC85EF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97AF2-727F-F26B-26FE-2C3D4B803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C68A-4172-4DD8-A631-D272783C297F}" type="datetime1">
              <a:rPr lang="en-CA" smtClean="0"/>
              <a:t>2026-06-02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AF281-10ED-0612-AA39-3CE9DAFBD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86B5E-3D1B-EE13-DC18-E57139A4F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37020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9E332B-221B-A6EF-2C19-D655FD97D9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335695-750E-BE48-FBAF-B8ABFD4093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3F42F-2A6C-5E13-2F8F-B83514DD9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8D6FB-2242-4B54-B784-41F41F5FCADF}" type="datetime1">
              <a:rPr lang="en-CA" smtClean="0"/>
              <a:t>2026-06-02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B6957-9971-B0CD-3A13-E0978469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49352-18CB-7169-DF8E-FC270BC6E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3752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CB5FC-7ADF-238F-A426-AE4FD729F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80C8F-705B-4734-1429-26C448607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68D27-ED15-1B45-960B-7F45A68C5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4E72-4262-40AD-B48F-D2A7E8FD3B9E}" type="datetime1">
              <a:rPr lang="en-CA" smtClean="0"/>
              <a:t>2026-06-02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FF4E3-CCCB-3E54-E2E2-95DE0BF4A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E0605-D3ED-769A-FA74-746C5EB37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3021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D1249-5B5D-245B-29E7-E40B724FC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36B2A0-C82B-55C1-9B84-A29771D16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A8F16-31AA-921E-DA57-C72274A62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C01F7-6915-476A-BC92-9AB4768E27A4}" type="datetime1">
              <a:rPr lang="en-CA" smtClean="0"/>
              <a:t>2026-06-02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F6E60F-9F8E-2301-5626-69A89EA8B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F4FB89-EB95-F7CF-D152-341C1A24C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445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DD2A3-30E7-021E-57AE-ABDD25408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687CC-0004-9CFE-8C78-A715EC9D4B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7C17D3-1300-EA94-8EA8-D6B226D391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3C2A46-4B70-CDAA-4FEC-CBFF8DF43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6A57D-4991-4A8B-8E92-A60D8C195F49}" type="datetime1">
              <a:rPr lang="en-CA" smtClean="0"/>
              <a:t>2026-06-02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662979-213F-CB71-C243-070A2686D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05BB14-9A2C-7B33-0F0A-A8D9FD31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3551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70985-DE93-C3CA-8D77-E1C06EFA6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A4EB0-B6CA-E28E-F8E5-94B69B822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1091ED-44E1-877A-96E0-C5D4E7919B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5EF3CB-306E-2410-D23E-F5F16F77A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1C0677-B714-29FB-6122-9F65A108E4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BDE85B-3079-4E9E-A6D0-4D65B06E7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3AE12-4432-4EDE-96E1-30D8D9BF0852}" type="datetime1">
              <a:rPr lang="en-CA" smtClean="0"/>
              <a:t>2026-06-02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4ECF7E-88AA-2D39-3A79-9E4CCA3E0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5EDCD9-2DB4-49E2-C004-E503022D9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4550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10A3C-2FD1-EED6-34A7-3D01A908A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92F23D-67CC-B7C8-A3E4-65FE3D353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74551-FA07-434C-B4AD-AD2C2DDDD9A9}" type="datetime1">
              <a:rPr lang="en-CA" smtClean="0"/>
              <a:t>2026-06-02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BDA7C2-4F2A-2CB5-9986-A3457E41D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38A014-9B7A-550A-4260-19CCF8227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55012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2A3A66-5F75-28F3-0339-4BAF94037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90B9-262B-477F-AEFA-2981CFA73EAA}" type="datetime1">
              <a:rPr lang="en-CA" smtClean="0"/>
              <a:t>2026-06-02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E1794A-E900-2A31-EBE8-68BA320FF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4E25DE-8C60-FD1C-88B3-CC94826AC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96274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BD628-4199-C845-ECF6-3F3AA9461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EDF2A-EBD8-FB10-AE41-A54336053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B863C-6E34-1E0C-9A6E-0E932D9DFB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894F27-57C8-1A10-7366-CC6D43EB4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6C90F-84A6-402D-9F24-4677F4A17B97}" type="datetime1">
              <a:rPr lang="en-CA" smtClean="0"/>
              <a:t>2026-06-02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1EC8D6-1B93-F0C5-4A49-596BCC843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19646-BC93-D88B-9BCF-54ACA8E69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627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7AFC3-CF93-69DD-797A-52D335126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8780C0-A9E6-8234-A735-4F6E04CB83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4EF2C5-96A8-0391-4551-1ED703FD2E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7264EA-7AF4-30E6-7255-F830EB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42B3C-1242-4C14-8A69-BACFBDD037E1}" type="datetime1">
              <a:rPr lang="en-CA" smtClean="0"/>
              <a:t>2026-06-02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8200C9-FEDE-AFF2-367B-AD556CB5D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A63889-2464-B63C-134D-2B8BCA4F2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8322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CE0781-C132-55BC-35C1-A0C83EF08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E5B0D3-C3DF-BB63-B808-F05C0904C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73352-7624-4FAB-C319-A0C4898A90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87B17E-302A-4BB5-BFC3-01135C28BAC9}" type="datetime1">
              <a:rPr lang="en-CA" smtClean="0"/>
              <a:t>2026-06-02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9FBD73-0564-7409-B1BF-B1E1FEF976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39D5E-2918-0950-E5DE-C8D1761F10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C055D1-AADB-48F8-9FB1-306A30C05DC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443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B62B3-89C1-5F42-C86E-02312C9B66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CA" sz="3000" dirty="0"/>
              <a:t>Elevated mitochondrial protein import in acute myeloid leukemia increases reliance on mitochondrial protease LONP1</a:t>
            </a:r>
            <a:endParaRPr lang="en-CA" sz="3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AE94B-DAF9-CBCF-5AA8-A54FD6670F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Uncropped images of western blots used in the manuscript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8B0F90-62E6-F064-9BCE-2700024E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97377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blue rectangular object&#10;&#10;AI-generated content may be incorrect.">
            <a:extLst>
              <a:ext uri="{FF2B5EF4-FFF2-40B4-BE49-F238E27FC236}">
                <a16:creationId xmlns:a16="http://schemas.microsoft.com/office/drawing/2014/main" id="{51019B59-492D-C480-F2DA-330DC298C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12620" y="1872107"/>
            <a:ext cx="2981992" cy="41002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DF88B1B-60EB-A9B9-6EBB-A00FFF64A832}"/>
              </a:ext>
            </a:extLst>
          </p:cNvPr>
          <p:cNvSpPr txBox="1"/>
          <p:nvPr/>
        </p:nvSpPr>
        <p:spPr>
          <a:xfrm>
            <a:off x="0" y="0"/>
            <a:ext cx="9525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S5B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F35573-DA38-216F-30DF-B64E67CC7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10</a:t>
            </a:fld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D69988-D47C-EA4C-FFE3-C0D32C8BEDC2}"/>
              </a:ext>
            </a:extLst>
          </p:cNvPr>
          <p:cNvSpPr txBox="1"/>
          <p:nvPr/>
        </p:nvSpPr>
        <p:spPr>
          <a:xfrm>
            <a:off x="3380636" y="2595441"/>
            <a:ext cx="69973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D1EE80-75D2-25CB-BFD4-31585CBC11F3}"/>
              </a:ext>
            </a:extLst>
          </p:cNvPr>
          <p:cNvSpPr txBox="1"/>
          <p:nvPr/>
        </p:nvSpPr>
        <p:spPr>
          <a:xfrm>
            <a:off x="2811514" y="3069464"/>
            <a:ext cx="6880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D6C49C-0198-BC2A-3BAB-2830B6E4C025}"/>
              </a:ext>
            </a:extLst>
          </p:cNvPr>
          <p:cNvSpPr txBox="1"/>
          <p:nvPr/>
        </p:nvSpPr>
        <p:spPr>
          <a:xfrm>
            <a:off x="2617013" y="3734293"/>
            <a:ext cx="919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Beta-actin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13E7C14-C096-BB98-A5EB-C340515711D5}"/>
              </a:ext>
            </a:extLst>
          </p:cNvPr>
          <p:cNvCxnSpPr>
            <a:cxnSpLocks/>
          </p:cNvCxnSpPr>
          <p:nvPr/>
        </p:nvCxnSpPr>
        <p:spPr>
          <a:xfrm>
            <a:off x="3415191" y="3207964"/>
            <a:ext cx="40551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6757CF9-DE6D-BF60-AB24-D5FC80F1628F}"/>
              </a:ext>
            </a:extLst>
          </p:cNvPr>
          <p:cNvSpPr txBox="1"/>
          <p:nvPr/>
        </p:nvSpPr>
        <p:spPr>
          <a:xfrm>
            <a:off x="1566932" y="3412136"/>
            <a:ext cx="1741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manuscript</a:t>
            </a:r>
          </a:p>
        </p:txBody>
      </p:sp>
      <p:sp>
        <p:nvSpPr>
          <p:cNvPr id="17" name="Left Brace 16">
            <a:extLst>
              <a:ext uri="{FF2B5EF4-FFF2-40B4-BE49-F238E27FC236}">
                <a16:creationId xmlns:a16="http://schemas.microsoft.com/office/drawing/2014/main" id="{0A463D3B-DE0C-8B45-7579-3857EEFF9E12}"/>
              </a:ext>
            </a:extLst>
          </p:cNvPr>
          <p:cNvSpPr/>
          <p:nvPr/>
        </p:nvSpPr>
        <p:spPr>
          <a:xfrm>
            <a:off x="3235592" y="3342702"/>
            <a:ext cx="359197" cy="41586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081952-5FBA-72B6-0E00-C06B41E88366}"/>
              </a:ext>
            </a:extLst>
          </p:cNvPr>
          <p:cNvSpPr txBox="1"/>
          <p:nvPr/>
        </p:nvSpPr>
        <p:spPr>
          <a:xfrm rot="16200000">
            <a:off x="3949893" y="2656200"/>
            <a:ext cx="6830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110633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02DEEA-A401-E32B-F4AB-35E936DBBFF3}"/>
              </a:ext>
            </a:extLst>
          </p:cNvPr>
          <p:cNvSpPr txBox="1"/>
          <p:nvPr/>
        </p:nvSpPr>
        <p:spPr>
          <a:xfrm rot="16200000">
            <a:off x="4221185" y="2650494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100857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683A53-1153-D866-6860-EF5139122744}"/>
              </a:ext>
            </a:extLst>
          </p:cNvPr>
          <p:cNvSpPr txBox="1"/>
          <p:nvPr/>
        </p:nvSpPr>
        <p:spPr>
          <a:xfrm rot="16200000">
            <a:off x="4455545" y="2639941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100356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9E25B6-6F71-19C5-EEE7-B1E95692D92D}"/>
              </a:ext>
            </a:extLst>
          </p:cNvPr>
          <p:cNvSpPr txBox="1"/>
          <p:nvPr/>
        </p:nvSpPr>
        <p:spPr>
          <a:xfrm rot="16200000">
            <a:off x="4726335" y="2639080"/>
            <a:ext cx="6715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162111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4CCF959-BEAE-80EC-AC3E-5611C70D56AD}"/>
              </a:ext>
            </a:extLst>
          </p:cNvPr>
          <p:cNvSpPr txBox="1"/>
          <p:nvPr/>
        </p:nvSpPr>
        <p:spPr>
          <a:xfrm rot="16200000">
            <a:off x="4968895" y="2639941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140301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11201C-31EB-2E8A-4A1F-13272FFC37AF}"/>
              </a:ext>
            </a:extLst>
          </p:cNvPr>
          <p:cNvSpPr txBox="1"/>
          <p:nvPr/>
        </p:nvSpPr>
        <p:spPr>
          <a:xfrm rot="16200000">
            <a:off x="5216689" y="2638336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844355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881B4A-CE82-A5F8-6D21-EDC359559463}"/>
              </a:ext>
            </a:extLst>
          </p:cNvPr>
          <p:cNvSpPr txBox="1"/>
          <p:nvPr/>
        </p:nvSpPr>
        <p:spPr>
          <a:xfrm rot="16200000">
            <a:off x="5464483" y="2645311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245174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2CBD61-BAAD-4BA6-9564-FD4767E7FCC1}"/>
              </a:ext>
            </a:extLst>
          </p:cNvPr>
          <p:cNvSpPr txBox="1"/>
          <p:nvPr/>
        </p:nvSpPr>
        <p:spPr>
          <a:xfrm rot="16200000">
            <a:off x="5783802" y="2638335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6164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91A41F8-FCD2-F240-F9D5-8BCD248E98DE}"/>
              </a:ext>
            </a:extLst>
          </p:cNvPr>
          <p:cNvSpPr txBox="1"/>
          <p:nvPr/>
        </p:nvSpPr>
        <p:spPr>
          <a:xfrm rot="16200000">
            <a:off x="5957343" y="2583754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199810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60076A-C380-B530-C41D-EADE5D0D5C7B}"/>
              </a:ext>
            </a:extLst>
          </p:cNvPr>
          <p:cNvSpPr txBox="1"/>
          <p:nvPr/>
        </p:nvSpPr>
        <p:spPr>
          <a:xfrm rot="16200000">
            <a:off x="3565847" y="2571251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OCI-AML2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BC1CFF7-F5E5-CC04-0D16-4D54A66B84FF}"/>
              </a:ext>
            </a:extLst>
          </p:cNvPr>
          <p:cNvSpPr txBox="1"/>
          <p:nvPr/>
        </p:nvSpPr>
        <p:spPr>
          <a:xfrm rot="16200000">
            <a:off x="6373415" y="267697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#1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49E36EB-D73B-B618-6055-27FDA79C2AF3}"/>
              </a:ext>
            </a:extLst>
          </p:cNvPr>
          <p:cNvSpPr txBox="1"/>
          <p:nvPr/>
        </p:nvSpPr>
        <p:spPr>
          <a:xfrm rot="16200000">
            <a:off x="6620121" y="267697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#2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1347A38-A9E0-3EF6-2CD8-9963F142A4F3}"/>
              </a:ext>
            </a:extLst>
          </p:cNvPr>
          <p:cNvSpPr txBox="1"/>
          <p:nvPr/>
        </p:nvSpPr>
        <p:spPr>
          <a:xfrm rot="16200000">
            <a:off x="6866274" y="267697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#3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BC4066-7CDD-5210-3946-0035D543505E}"/>
              </a:ext>
            </a:extLst>
          </p:cNvPr>
          <p:cNvSpPr txBox="1"/>
          <p:nvPr/>
        </p:nvSpPr>
        <p:spPr>
          <a:xfrm rot="16200000">
            <a:off x="7112978" y="267697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#4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B5EC73C-B046-49B3-6BAF-2092541A5514}"/>
              </a:ext>
            </a:extLst>
          </p:cNvPr>
          <p:cNvSpPr txBox="1"/>
          <p:nvPr/>
        </p:nvSpPr>
        <p:spPr>
          <a:xfrm rot="16200000">
            <a:off x="7352059" y="267697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#5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B906220-B8A5-C79E-7784-CFC854B36D7F}"/>
              </a:ext>
            </a:extLst>
          </p:cNvPr>
          <p:cNvCxnSpPr>
            <a:cxnSpLocks/>
          </p:cNvCxnSpPr>
          <p:nvPr/>
        </p:nvCxnSpPr>
        <p:spPr>
          <a:xfrm flipV="1">
            <a:off x="6513088" y="2362119"/>
            <a:ext cx="1016263" cy="70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86FAB08-85BE-D873-BE0A-A7AA42F98EBF}"/>
              </a:ext>
            </a:extLst>
          </p:cNvPr>
          <p:cNvSpPr txBox="1"/>
          <p:nvPr/>
        </p:nvSpPr>
        <p:spPr>
          <a:xfrm>
            <a:off x="4734616" y="2140352"/>
            <a:ext cx="10670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Primary AML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AFC5310-DDB8-360B-4944-4666741E545F}"/>
              </a:ext>
            </a:extLst>
          </p:cNvPr>
          <p:cNvSpPr txBox="1"/>
          <p:nvPr/>
        </p:nvSpPr>
        <p:spPr>
          <a:xfrm>
            <a:off x="6611879" y="2119207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Normal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8686537-B076-84D4-DF26-6AB298555ECF}"/>
              </a:ext>
            </a:extLst>
          </p:cNvPr>
          <p:cNvCxnSpPr>
            <a:cxnSpLocks/>
          </p:cNvCxnSpPr>
          <p:nvPr/>
        </p:nvCxnSpPr>
        <p:spPr>
          <a:xfrm flipV="1">
            <a:off x="4144183" y="2369900"/>
            <a:ext cx="2294736" cy="109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6520032-6D31-320A-542F-FAE470EC5E1A}"/>
              </a:ext>
            </a:extLst>
          </p:cNvPr>
          <p:cNvCxnSpPr>
            <a:cxnSpLocks/>
          </p:cNvCxnSpPr>
          <p:nvPr/>
        </p:nvCxnSpPr>
        <p:spPr>
          <a:xfrm>
            <a:off x="3430946" y="3862014"/>
            <a:ext cx="40551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011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blue rectangular object&#10;&#10;AI-generated content may be incorrect.">
            <a:extLst>
              <a:ext uri="{FF2B5EF4-FFF2-40B4-BE49-F238E27FC236}">
                <a16:creationId xmlns:a16="http://schemas.microsoft.com/office/drawing/2014/main" id="{02C6CC33-622A-D08D-8C03-094F1A770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41242" y="1746252"/>
            <a:ext cx="2981992" cy="41002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51AC42-ADE5-E6C4-A85F-08F986EA0803}"/>
              </a:ext>
            </a:extLst>
          </p:cNvPr>
          <p:cNvSpPr txBox="1"/>
          <p:nvPr/>
        </p:nvSpPr>
        <p:spPr>
          <a:xfrm>
            <a:off x="0" y="0"/>
            <a:ext cx="9525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S5B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8714ED-C1B8-F1F5-B4AB-0832B5526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11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7E7BDE-CCAD-DED4-74F3-2C4EE31722EC}"/>
              </a:ext>
            </a:extLst>
          </p:cNvPr>
          <p:cNvSpPr txBox="1"/>
          <p:nvPr/>
        </p:nvSpPr>
        <p:spPr>
          <a:xfrm>
            <a:off x="6083725" y="1907467"/>
            <a:ext cx="10670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Primary AML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D8D9AB-6F3A-F49A-0DA2-675DD4FF6ED2}"/>
              </a:ext>
            </a:extLst>
          </p:cNvPr>
          <p:cNvSpPr txBox="1"/>
          <p:nvPr/>
        </p:nvSpPr>
        <p:spPr>
          <a:xfrm rot="16200000">
            <a:off x="5129211" y="2270633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OCI-AML2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10F5FF-79C9-58F3-1DC7-C28DE651989E}"/>
              </a:ext>
            </a:extLst>
          </p:cNvPr>
          <p:cNvSpPr txBox="1"/>
          <p:nvPr/>
        </p:nvSpPr>
        <p:spPr>
          <a:xfrm>
            <a:off x="3998254" y="1873954"/>
            <a:ext cx="7088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CD34+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E34544-8DEF-AA6F-23F3-BD6A4D2E0199}"/>
              </a:ext>
            </a:extLst>
          </p:cNvPr>
          <p:cNvSpPr txBox="1"/>
          <p:nvPr/>
        </p:nvSpPr>
        <p:spPr>
          <a:xfrm>
            <a:off x="4728507" y="1887482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Normal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03DC6D-ED50-78D6-A836-31BD0F1263FD}"/>
              </a:ext>
            </a:extLst>
          </p:cNvPr>
          <p:cNvSpPr txBox="1"/>
          <p:nvPr/>
        </p:nvSpPr>
        <p:spPr>
          <a:xfrm rot="16200000">
            <a:off x="3885522" y="255168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#6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B9FBDE-1976-EA2F-E3C0-95B108C15CD6}"/>
              </a:ext>
            </a:extLst>
          </p:cNvPr>
          <p:cNvSpPr txBox="1"/>
          <p:nvPr/>
        </p:nvSpPr>
        <p:spPr>
          <a:xfrm rot="16200000">
            <a:off x="4122777" y="255168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#7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E4AFB2-FAFC-8319-766A-CDBF65B815F2}"/>
              </a:ext>
            </a:extLst>
          </p:cNvPr>
          <p:cNvSpPr txBox="1"/>
          <p:nvPr/>
        </p:nvSpPr>
        <p:spPr>
          <a:xfrm rot="16200000">
            <a:off x="4391310" y="255168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#8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B283A7-6C21-DD3A-77D7-0C49941C70A8}"/>
              </a:ext>
            </a:extLst>
          </p:cNvPr>
          <p:cNvSpPr txBox="1"/>
          <p:nvPr/>
        </p:nvSpPr>
        <p:spPr>
          <a:xfrm rot="16200000">
            <a:off x="4650661" y="255168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#6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02C861-9B6C-622D-D7F1-2DCA0EF267E4}"/>
              </a:ext>
            </a:extLst>
          </p:cNvPr>
          <p:cNvSpPr txBox="1"/>
          <p:nvPr/>
        </p:nvSpPr>
        <p:spPr>
          <a:xfrm rot="16200000">
            <a:off x="4901545" y="255168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#7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FE667D-5539-12CA-7AEE-1BB840E6BEBA}"/>
              </a:ext>
            </a:extLst>
          </p:cNvPr>
          <p:cNvSpPr txBox="1"/>
          <p:nvPr/>
        </p:nvSpPr>
        <p:spPr>
          <a:xfrm rot="16200000">
            <a:off x="5130333" y="255168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#8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133D92-CAA0-7F14-0B73-9CAFE1B26E80}"/>
              </a:ext>
            </a:extLst>
          </p:cNvPr>
          <p:cNvSpPr txBox="1"/>
          <p:nvPr/>
        </p:nvSpPr>
        <p:spPr>
          <a:xfrm rot="16200000">
            <a:off x="6182270" y="2389136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130853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42EE95-3EAA-FF10-57E7-76AEC0713ECF}"/>
              </a:ext>
            </a:extLst>
          </p:cNvPr>
          <p:cNvSpPr txBox="1"/>
          <p:nvPr/>
        </p:nvSpPr>
        <p:spPr>
          <a:xfrm rot="16200000">
            <a:off x="5747649" y="2381765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120697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AFC9C7-8246-A5F0-F718-FC376DBCBAB7}"/>
              </a:ext>
            </a:extLst>
          </p:cNvPr>
          <p:cNvSpPr txBox="1"/>
          <p:nvPr/>
        </p:nvSpPr>
        <p:spPr>
          <a:xfrm rot="16200000">
            <a:off x="5985763" y="2381764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161965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8DB36D-E469-4889-2FA7-50446C2A0E1B}"/>
              </a:ext>
            </a:extLst>
          </p:cNvPr>
          <p:cNvSpPr txBox="1"/>
          <p:nvPr/>
        </p:nvSpPr>
        <p:spPr>
          <a:xfrm rot="16200000">
            <a:off x="5501704" y="2374390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160853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B6895F-8EF7-A1A5-1112-6C0092EDD839}"/>
              </a:ext>
            </a:extLst>
          </p:cNvPr>
          <p:cNvSpPr txBox="1"/>
          <p:nvPr/>
        </p:nvSpPr>
        <p:spPr>
          <a:xfrm rot="16200000">
            <a:off x="6437027" y="2389135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151656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12F5B5-AA41-1164-B5E6-F990C420CA0C}"/>
              </a:ext>
            </a:extLst>
          </p:cNvPr>
          <p:cNvSpPr txBox="1"/>
          <p:nvPr/>
        </p:nvSpPr>
        <p:spPr>
          <a:xfrm rot="16200000">
            <a:off x="6713771" y="2387471"/>
            <a:ext cx="6830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161153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233350E-9036-08DE-9A46-D06DDFCE329B}"/>
              </a:ext>
            </a:extLst>
          </p:cNvPr>
          <p:cNvSpPr txBox="1"/>
          <p:nvPr/>
        </p:nvSpPr>
        <p:spPr>
          <a:xfrm rot="16200000">
            <a:off x="6968273" y="2374390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100388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EB047B5-7509-54BD-0C00-565B5C0129A8}"/>
              </a:ext>
            </a:extLst>
          </p:cNvPr>
          <p:cNvSpPr txBox="1"/>
          <p:nvPr/>
        </p:nvSpPr>
        <p:spPr>
          <a:xfrm>
            <a:off x="3392733" y="2489121"/>
            <a:ext cx="69973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2BA213-3F15-9536-E136-B3FDB97E2D5E}"/>
              </a:ext>
            </a:extLst>
          </p:cNvPr>
          <p:cNvSpPr txBox="1"/>
          <p:nvPr/>
        </p:nvSpPr>
        <p:spPr>
          <a:xfrm>
            <a:off x="2704724" y="2992276"/>
            <a:ext cx="6880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A35296E-DDF8-A946-5634-B2E55512E776}"/>
              </a:ext>
            </a:extLst>
          </p:cNvPr>
          <p:cNvSpPr txBox="1"/>
          <p:nvPr/>
        </p:nvSpPr>
        <p:spPr>
          <a:xfrm>
            <a:off x="2472989" y="3632470"/>
            <a:ext cx="919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Beta-actin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812BB25-4E3D-22FF-02AB-9163121E92FF}"/>
              </a:ext>
            </a:extLst>
          </p:cNvPr>
          <p:cNvCxnSpPr>
            <a:cxnSpLocks/>
          </p:cNvCxnSpPr>
          <p:nvPr/>
        </p:nvCxnSpPr>
        <p:spPr>
          <a:xfrm>
            <a:off x="3328543" y="3100279"/>
            <a:ext cx="59207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45FCACD-C43F-D086-0F8C-AC3D1B102DC3}"/>
              </a:ext>
            </a:extLst>
          </p:cNvPr>
          <p:cNvCxnSpPr>
            <a:cxnSpLocks/>
          </p:cNvCxnSpPr>
          <p:nvPr/>
        </p:nvCxnSpPr>
        <p:spPr>
          <a:xfrm>
            <a:off x="3292911" y="3770970"/>
            <a:ext cx="59207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EC1C2366-0E8C-E025-C886-F7F0C1B72E1B}"/>
              </a:ext>
            </a:extLst>
          </p:cNvPr>
          <p:cNvCxnSpPr/>
          <p:nvPr/>
        </p:nvCxnSpPr>
        <p:spPr>
          <a:xfrm>
            <a:off x="4860054" y="2165678"/>
            <a:ext cx="4656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8D3F7F3-1F0F-C4DF-8C29-97EF3354BADF}"/>
              </a:ext>
            </a:extLst>
          </p:cNvPr>
          <p:cNvCxnSpPr>
            <a:stCxn id="23" idx="3"/>
            <a:endCxn id="26" idx="3"/>
          </p:cNvCxnSpPr>
          <p:nvPr/>
        </p:nvCxnSpPr>
        <p:spPr>
          <a:xfrm>
            <a:off x="5848915" y="2165679"/>
            <a:ext cx="14665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E62441C-F993-8471-FD64-B57CF8A16085}"/>
              </a:ext>
            </a:extLst>
          </p:cNvPr>
          <p:cNvCxnSpPr/>
          <p:nvPr/>
        </p:nvCxnSpPr>
        <p:spPr>
          <a:xfrm>
            <a:off x="4092472" y="2173052"/>
            <a:ext cx="4656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5412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 descr="A blue rectangular object with black lines&#10;&#10;AI-generated content may be incorrect.">
            <a:extLst>
              <a:ext uri="{FF2B5EF4-FFF2-40B4-BE49-F238E27FC236}">
                <a16:creationId xmlns:a16="http://schemas.microsoft.com/office/drawing/2014/main" id="{C2834394-041F-817F-566E-622E8EE34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610644" y="1739409"/>
            <a:ext cx="2981992" cy="41002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784AE55-36C6-55F4-2B0B-91412D95C061}"/>
              </a:ext>
            </a:extLst>
          </p:cNvPr>
          <p:cNvSpPr txBox="1"/>
          <p:nvPr/>
        </p:nvSpPr>
        <p:spPr>
          <a:xfrm>
            <a:off x="0" y="0"/>
            <a:ext cx="9525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S5B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17E610-2397-C86B-1C09-67D04B09D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12</a:t>
            </a:fld>
            <a:endParaRPr lang="en-CA" dirty="0"/>
          </a:p>
        </p:txBody>
      </p:sp>
      <p:pic>
        <p:nvPicPr>
          <p:cNvPr id="4" name="Picture 3" descr="A blue rectangular object with black and red spots&#10;&#10;AI-generated content may be incorrect.">
            <a:extLst>
              <a:ext uri="{FF2B5EF4-FFF2-40B4-BE49-F238E27FC236}">
                <a16:creationId xmlns:a16="http://schemas.microsoft.com/office/drawing/2014/main" id="{82BE46C9-8A08-4046-0413-3CB7076DF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" t="-1317" r="83" b="389"/>
          <a:stretch>
            <a:fillRect/>
          </a:stretch>
        </p:blipFill>
        <p:spPr>
          <a:xfrm>
            <a:off x="-357616" y="728821"/>
            <a:ext cx="8103948" cy="5943596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81413DD-0414-4D68-3024-5D4C24A3110D}"/>
              </a:ext>
            </a:extLst>
          </p:cNvPr>
          <p:cNvCxnSpPr>
            <a:cxnSpLocks/>
          </p:cNvCxnSpPr>
          <p:nvPr/>
        </p:nvCxnSpPr>
        <p:spPr>
          <a:xfrm>
            <a:off x="7845876" y="2355986"/>
            <a:ext cx="1092819" cy="58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8DB3930-22C9-7CB4-7DDD-A3AC0A06646C}"/>
              </a:ext>
            </a:extLst>
          </p:cNvPr>
          <p:cNvSpPr txBox="1"/>
          <p:nvPr/>
        </p:nvSpPr>
        <p:spPr>
          <a:xfrm>
            <a:off x="3507997" y="-4388"/>
            <a:ext cx="5153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Unused fragment on original blot with extremely high signal was removed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and blot without this fragment was re-imaged to the left.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3B0A6C-42F4-65E1-D1D3-2B52276F985C}"/>
              </a:ext>
            </a:extLst>
          </p:cNvPr>
          <p:cNvSpPr txBox="1"/>
          <p:nvPr/>
        </p:nvSpPr>
        <p:spPr>
          <a:xfrm>
            <a:off x="7722966" y="1435568"/>
            <a:ext cx="14131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Unused fragment</a:t>
            </a:r>
          </a:p>
          <a:p>
            <a:r>
              <a:rPr lang="en-CA" dirty="0"/>
              <a:t> removed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096CE2-6E61-3D51-3527-68881C099C4F}"/>
              </a:ext>
            </a:extLst>
          </p:cNvPr>
          <p:cNvSpPr txBox="1"/>
          <p:nvPr/>
        </p:nvSpPr>
        <p:spPr>
          <a:xfrm>
            <a:off x="996581" y="2043711"/>
            <a:ext cx="69973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660867-7ACF-09BB-BAA3-C41A72390902}"/>
              </a:ext>
            </a:extLst>
          </p:cNvPr>
          <p:cNvSpPr txBox="1"/>
          <p:nvPr/>
        </p:nvSpPr>
        <p:spPr>
          <a:xfrm>
            <a:off x="286483" y="2497144"/>
            <a:ext cx="6880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06F910-EACF-CC9B-841A-233B144E928B}"/>
              </a:ext>
            </a:extLst>
          </p:cNvPr>
          <p:cNvSpPr txBox="1"/>
          <p:nvPr/>
        </p:nvSpPr>
        <p:spPr>
          <a:xfrm>
            <a:off x="170615" y="3244039"/>
            <a:ext cx="919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Beta-actin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4BEB450-CD7A-F45C-4D35-5351495F201E}"/>
              </a:ext>
            </a:extLst>
          </p:cNvPr>
          <p:cNvCxnSpPr>
            <a:cxnSpLocks/>
          </p:cNvCxnSpPr>
          <p:nvPr/>
        </p:nvCxnSpPr>
        <p:spPr>
          <a:xfrm>
            <a:off x="996581" y="2644111"/>
            <a:ext cx="43761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85D3B1E-4B6B-8026-2E2D-29610E921B29}"/>
              </a:ext>
            </a:extLst>
          </p:cNvPr>
          <p:cNvCxnSpPr>
            <a:cxnSpLocks/>
          </p:cNvCxnSpPr>
          <p:nvPr/>
        </p:nvCxnSpPr>
        <p:spPr>
          <a:xfrm>
            <a:off x="996581" y="3370652"/>
            <a:ext cx="44548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AB03922-11CF-1617-795E-9A97982674F1}"/>
              </a:ext>
            </a:extLst>
          </p:cNvPr>
          <p:cNvSpPr txBox="1"/>
          <p:nvPr/>
        </p:nvSpPr>
        <p:spPr>
          <a:xfrm>
            <a:off x="128586" y="2782611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manuscript</a:t>
            </a: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241F3BEB-A9E2-E537-6933-94451CE6F0B1}"/>
              </a:ext>
            </a:extLst>
          </p:cNvPr>
          <p:cNvSpPr/>
          <p:nvPr/>
        </p:nvSpPr>
        <p:spPr>
          <a:xfrm>
            <a:off x="1090359" y="2782611"/>
            <a:ext cx="256091" cy="55371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4A5166A-F912-48B9-8CBE-029E31092A26}"/>
              </a:ext>
            </a:extLst>
          </p:cNvPr>
          <p:cNvSpPr txBox="1"/>
          <p:nvPr/>
        </p:nvSpPr>
        <p:spPr>
          <a:xfrm>
            <a:off x="8053180" y="2875353"/>
            <a:ext cx="6880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DBFC99-971F-AC55-A566-8747FACF7BBF}"/>
              </a:ext>
            </a:extLst>
          </p:cNvPr>
          <p:cNvSpPr txBox="1"/>
          <p:nvPr/>
        </p:nvSpPr>
        <p:spPr>
          <a:xfrm>
            <a:off x="7837164" y="3406151"/>
            <a:ext cx="919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Beta-actin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7EC8EF4-16FF-BDDC-852B-0A0771AA6AF5}"/>
              </a:ext>
            </a:extLst>
          </p:cNvPr>
          <p:cNvCxnSpPr>
            <a:cxnSpLocks/>
          </p:cNvCxnSpPr>
          <p:nvPr/>
        </p:nvCxnSpPr>
        <p:spPr>
          <a:xfrm flipV="1">
            <a:off x="8626889" y="3013852"/>
            <a:ext cx="394941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BC6B12A-DC09-97EF-B726-AC1660D78B01}"/>
              </a:ext>
            </a:extLst>
          </p:cNvPr>
          <p:cNvCxnSpPr>
            <a:cxnSpLocks/>
          </p:cNvCxnSpPr>
          <p:nvPr/>
        </p:nvCxnSpPr>
        <p:spPr>
          <a:xfrm flipV="1">
            <a:off x="8618314" y="3544650"/>
            <a:ext cx="394941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6B0D1680-E9B6-B766-8126-96A9664BE331}"/>
              </a:ext>
            </a:extLst>
          </p:cNvPr>
          <p:cNvSpPr txBox="1"/>
          <p:nvPr/>
        </p:nvSpPr>
        <p:spPr>
          <a:xfrm>
            <a:off x="2758626" y="602431"/>
            <a:ext cx="1741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manuscript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5DBDD7A-315D-AA83-1B19-92985EC47041}"/>
              </a:ext>
            </a:extLst>
          </p:cNvPr>
          <p:cNvSpPr txBox="1"/>
          <p:nvPr/>
        </p:nvSpPr>
        <p:spPr>
          <a:xfrm>
            <a:off x="9136130" y="1219591"/>
            <a:ext cx="3658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Re-imaged blot used in manuscript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024998-D2D9-1463-A78F-4F51C1564D59}"/>
              </a:ext>
            </a:extLst>
          </p:cNvPr>
          <p:cNvSpPr txBox="1"/>
          <p:nvPr/>
        </p:nvSpPr>
        <p:spPr>
          <a:xfrm rot="16200000">
            <a:off x="1359750" y="2183274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OCI-AML2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1FC8BCE-96A1-BB43-90E1-520E7C784271}"/>
              </a:ext>
            </a:extLst>
          </p:cNvPr>
          <p:cNvSpPr txBox="1"/>
          <p:nvPr/>
        </p:nvSpPr>
        <p:spPr>
          <a:xfrm rot="16200000">
            <a:off x="1771842" y="2183274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90381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AE1F6B2-F367-1DD0-0BD6-B9BBBF0FE6DF}"/>
              </a:ext>
            </a:extLst>
          </p:cNvPr>
          <p:cNvSpPr txBox="1"/>
          <p:nvPr/>
        </p:nvSpPr>
        <p:spPr>
          <a:xfrm rot="16200000">
            <a:off x="2003449" y="2183274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172036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0555AC8-F1AE-5B8A-4BFC-FBBE08E65118}"/>
              </a:ext>
            </a:extLst>
          </p:cNvPr>
          <p:cNvSpPr txBox="1"/>
          <p:nvPr/>
        </p:nvSpPr>
        <p:spPr>
          <a:xfrm rot="16200000">
            <a:off x="2285675" y="2183274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80551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CEA9885-FCFA-439A-ABD0-F4BA12F71C72}"/>
              </a:ext>
            </a:extLst>
          </p:cNvPr>
          <p:cNvSpPr txBox="1"/>
          <p:nvPr/>
        </p:nvSpPr>
        <p:spPr>
          <a:xfrm rot="16200000">
            <a:off x="2547085" y="2183274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80250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ECBFD40-A5C8-CC1C-542E-754EE075C677}"/>
              </a:ext>
            </a:extLst>
          </p:cNvPr>
          <p:cNvSpPr txBox="1"/>
          <p:nvPr/>
        </p:nvSpPr>
        <p:spPr>
          <a:xfrm rot="16200000">
            <a:off x="2804503" y="2183274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90558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2DFC9CD-9C47-34DB-AE8C-67D82F6C089F}"/>
              </a:ext>
            </a:extLst>
          </p:cNvPr>
          <p:cNvSpPr txBox="1"/>
          <p:nvPr/>
        </p:nvSpPr>
        <p:spPr>
          <a:xfrm rot="16200000">
            <a:off x="3064827" y="2183274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90147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4260CB4-D853-61C0-9386-8ACD6EC9F40F}"/>
              </a:ext>
            </a:extLst>
          </p:cNvPr>
          <p:cNvSpPr txBox="1"/>
          <p:nvPr/>
        </p:nvSpPr>
        <p:spPr>
          <a:xfrm rot="16200000">
            <a:off x="3293655" y="2183274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192030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FFDC3CC-0797-F160-9F04-5E62733E3941}"/>
              </a:ext>
            </a:extLst>
          </p:cNvPr>
          <p:cNvSpPr txBox="1"/>
          <p:nvPr/>
        </p:nvSpPr>
        <p:spPr>
          <a:xfrm rot="16200000">
            <a:off x="3568005" y="2183274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185484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49B61EE-A33F-4418-09CA-3FC83FD73F70}"/>
              </a:ext>
            </a:extLst>
          </p:cNvPr>
          <p:cNvSpPr txBox="1"/>
          <p:nvPr/>
        </p:nvSpPr>
        <p:spPr>
          <a:xfrm rot="16200000">
            <a:off x="3790763" y="2183274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130433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F726897-B643-F68C-D095-1B876954A522}"/>
              </a:ext>
            </a:extLst>
          </p:cNvPr>
          <p:cNvSpPr txBox="1"/>
          <p:nvPr/>
        </p:nvSpPr>
        <p:spPr>
          <a:xfrm rot="16200000">
            <a:off x="4014399" y="2183274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223566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F230D3B-4BF9-A26E-711D-E58AA9C1187E}"/>
              </a:ext>
            </a:extLst>
          </p:cNvPr>
          <p:cNvSpPr txBox="1"/>
          <p:nvPr/>
        </p:nvSpPr>
        <p:spPr>
          <a:xfrm rot="16200000">
            <a:off x="4251326" y="2183274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160556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1520473-C4C3-74CD-9A97-60D31D0B4772}"/>
              </a:ext>
            </a:extLst>
          </p:cNvPr>
          <p:cNvSpPr txBox="1"/>
          <p:nvPr/>
        </p:nvSpPr>
        <p:spPr>
          <a:xfrm rot="16200000">
            <a:off x="4504024" y="2183274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186253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BF36B3-7B4C-1C62-D25A-D8EBB852082F}"/>
              </a:ext>
            </a:extLst>
          </p:cNvPr>
          <p:cNvSpPr txBox="1"/>
          <p:nvPr/>
        </p:nvSpPr>
        <p:spPr>
          <a:xfrm rot="16200000">
            <a:off x="4756722" y="2183274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207202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C4373ED-8B02-E415-980F-796E5F3FEA03}"/>
              </a:ext>
            </a:extLst>
          </p:cNvPr>
          <p:cNvSpPr txBox="1"/>
          <p:nvPr/>
        </p:nvSpPr>
        <p:spPr>
          <a:xfrm rot="16200000">
            <a:off x="5050908" y="2183274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161476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0DC1A8-81D8-675A-5EA3-C5CC5F89F84D}"/>
              </a:ext>
            </a:extLst>
          </p:cNvPr>
          <p:cNvSpPr txBox="1"/>
          <p:nvPr/>
        </p:nvSpPr>
        <p:spPr>
          <a:xfrm rot="16200000">
            <a:off x="5353629" y="2183274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161868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6D85470-FE2B-FD89-DA85-6431117FB1D4}"/>
              </a:ext>
            </a:extLst>
          </p:cNvPr>
          <p:cNvSpPr txBox="1"/>
          <p:nvPr/>
        </p:nvSpPr>
        <p:spPr>
          <a:xfrm>
            <a:off x="3297020" y="1697562"/>
            <a:ext cx="10670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Primary AML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ED51A92-574D-DFF5-E26B-26E0C95B024C}"/>
              </a:ext>
            </a:extLst>
          </p:cNvPr>
          <p:cNvCxnSpPr>
            <a:cxnSpLocks/>
            <a:endCxn id="48" idx="3"/>
          </p:cNvCxnSpPr>
          <p:nvPr/>
        </p:nvCxnSpPr>
        <p:spPr>
          <a:xfrm>
            <a:off x="1973411" y="1974562"/>
            <a:ext cx="3727429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3F656176-B311-F13A-C0EF-32916EEE7D05}"/>
              </a:ext>
            </a:extLst>
          </p:cNvPr>
          <p:cNvSpPr txBox="1"/>
          <p:nvPr/>
        </p:nvSpPr>
        <p:spPr>
          <a:xfrm rot="16200000">
            <a:off x="8672171" y="2449829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OCI-AML2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B301E66-6F34-A288-79DD-40A87625D476}"/>
              </a:ext>
            </a:extLst>
          </p:cNvPr>
          <p:cNvSpPr txBox="1"/>
          <p:nvPr/>
        </p:nvSpPr>
        <p:spPr>
          <a:xfrm rot="16200000">
            <a:off x="9084263" y="2449829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90381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85703CB-ADDC-3CA7-2E9D-1051E796B20F}"/>
              </a:ext>
            </a:extLst>
          </p:cNvPr>
          <p:cNvSpPr txBox="1"/>
          <p:nvPr/>
        </p:nvSpPr>
        <p:spPr>
          <a:xfrm rot="16200000">
            <a:off x="9315870" y="2449829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172036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404F127-A89F-7A68-B19A-13A90EFE1F65}"/>
              </a:ext>
            </a:extLst>
          </p:cNvPr>
          <p:cNvSpPr txBox="1"/>
          <p:nvPr/>
        </p:nvSpPr>
        <p:spPr>
          <a:xfrm rot="16200000">
            <a:off x="9598096" y="2449829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80551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7F9DC8F-7749-5D43-0055-E7D52765AF83}"/>
              </a:ext>
            </a:extLst>
          </p:cNvPr>
          <p:cNvSpPr txBox="1"/>
          <p:nvPr/>
        </p:nvSpPr>
        <p:spPr>
          <a:xfrm rot="16200000">
            <a:off x="9859506" y="2449829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80250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54F8CA4-AC6C-DE88-FACC-C84E2F9ABC2D}"/>
              </a:ext>
            </a:extLst>
          </p:cNvPr>
          <p:cNvSpPr txBox="1"/>
          <p:nvPr/>
        </p:nvSpPr>
        <p:spPr>
          <a:xfrm rot="16200000">
            <a:off x="10116924" y="2449829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90558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9A6F820-FA5A-F46C-6320-801451E49DC2}"/>
              </a:ext>
            </a:extLst>
          </p:cNvPr>
          <p:cNvSpPr txBox="1"/>
          <p:nvPr/>
        </p:nvSpPr>
        <p:spPr>
          <a:xfrm rot="16200000">
            <a:off x="10377248" y="2449829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90147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7E8A45C-8FA9-E5AF-B3E0-6FA7CFD34156}"/>
              </a:ext>
            </a:extLst>
          </p:cNvPr>
          <p:cNvSpPr txBox="1"/>
          <p:nvPr/>
        </p:nvSpPr>
        <p:spPr>
          <a:xfrm rot="16200000">
            <a:off x="10606076" y="2449829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192030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0BFBFCB-1F96-5261-1DF8-D7B32790C311}"/>
              </a:ext>
            </a:extLst>
          </p:cNvPr>
          <p:cNvSpPr txBox="1"/>
          <p:nvPr/>
        </p:nvSpPr>
        <p:spPr>
          <a:xfrm rot="16200000">
            <a:off x="10880426" y="2449829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185484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412B94B-4E09-F01D-D811-8D2A7EFC62DF}"/>
              </a:ext>
            </a:extLst>
          </p:cNvPr>
          <p:cNvSpPr txBox="1"/>
          <p:nvPr/>
        </p:nvSpPr>
        <p:spPr>
          <a:xfrm rot="16200000">
            <a:off x="11103184" y="2449829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130433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FE9C6CC-9477-AB1A-1C00-006B6C3579D0}"/>
              </a:ext>
            </a:extLst>
          </p:cNvPr>
          <p:cNvSpPr txBox="1"/>
          <p:nvPr/>
        </p:nvSpPr>
        <p:spPr>
          <a:xfrm rot="16200000">
            <a:off x="11326820" y="2449829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223566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0127D99-4AFF-6FBF-E41B-50F39B8CC6A6}"/>
              </a:ext>
            </a:extLst>
          </p:cNvPr>
          <p:cNvSpPr txBox="1"/>
          <p:nvPr/>
        </p:nvSpPr>
        <p:spPr>
          <a:xfrm rot="16200000">
            <a:off x="11563747" y="2449829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160556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333BD51-7040-7415-7974-49A83180C9EF}"/>
              </a:ext>
            </a:extLst>
          </p:cNvPr>
          <p:cNvSpPr txBox="1"/>
          <p:nvPr/>
        </p:nvSpPr>
        <p:spPr>
          <a:xfrm rot="16200000">
            <a:off x="11816445" y="2449829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186253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5314131-62DA-4D30-895E-42CFCD10B040}"/>
              </a:ext>
            </a:extLst>
          </p:cNvPr>
          <p:cNvSpPr txBox="1"/>
          <p:nvPr/>
        </p:nvSpPr>
        <p:spPr>
          <a:xfrm rot="16200000">
            <a:off x="12069143" y="2449829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207202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6FAA139-31B4-F0D5-1E3C-131AEDA24B88}"/>
              </a:ext>
            </a:extLst>
          </p:cNvPr>
          <p:cNvSpPr txBox="1"/>
          <p:nvPr/>
        </p:nvSpPr>
        <p:spPr>
          <a:xfrm rot="16200000">
            <a:off x="12363329" y="2449829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161476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CDBEB7B-F3C5-A29D-046F-5CA2B761B758}"/>
              </a:ext>
            </a:extLst>
          </p:cNvPr>
          <p:cNvSpPr txBox="1"/>
          <p:nvPr/>
        </p:nvSpPr>
        <p:spPr>
          <a:xfrm rot="16200000">
            <a:off x="12666050" y="2449829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161868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1DE368A-5ECD-F417-8F82-20A37F40F4A9}"/>
              </a:ext>
            </a:extLst>
          </p:cNvPr>
          <p:cNvSpPr txBox="1"/>
          <p:nvPr/>
        </p:nvSpPr>
        <p:spPr>
          <a:xfrm>
            <a:off x="10609441" y="1964117"/>
            <a:ext cx="10670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Primary AML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BFC8D853-24DF-CEB5-004B-52D94D15696B}"/>
              </a:ext>
            </a:extLst>
          </p:cNvPr>
          <p:cNvCxnSpPr>
            <a:cxnSpLocks/>
            <a:endCxn id="69" idx="3"/>
          </p:cNvCxnSpPr>
          <p:nvPr/>
        </p:nvCxnSpPr>
        <p:spPr>
          <a:xfrm>
            <a:off x="9285832" y="2241117"/>
            <a:ext cx="3727429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0BE09BA1-B3F8-C507-5B3A-394BDE8B6E45}"/>
              </a:ext>
            </a:extLst>
          </p:cNvPr>
          <p:cNvSpPr txBox="1"/>
          <p:nvPr/>
        </p:nvSpPr>
        <p:spPr>
          <a:xfrm>
            <a:off x="7785401" y="3052210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manuscript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7483651-C87E-80A1-2964-055E00895E6A}"/>
              </a:ext>
            </a:extLst>
          </p:cNvPr>
          <p:cNvCxnSpPr>
            <a:cxnSpLocks/>
          </p:cNvCxnSpPr>
          <p:nvPr/>
        </p:nvCxnSpPr>
        <p:spPr>
          <a:xfrm flipV="1">
            <a:off x="8641792" y="3279250"/>
            <a:ext cx="394941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942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blue and white background&#10;&#10;AI-generated content may be incorrect.">
            <a:extLst>
              <a:ext uri="{FF2B5EF4-FFF2-40B4-BE49-F238E27FC236}">
                <a16:creationId xmlns:a16="http://schemas.microsoft.com/office/drawing/2014/main" id="{A295469A-265D-EFE4-8617-8862AE219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35191" y="1378880"/>
            <a:ext cx="2981992" cy="41002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35A00B-F908-783E-B0A0-CF6D6ECF5D51}"/>
              </a:ext>
            </a:extLst>
          </p:cNvPr>
          <p:cNvSpPr txBox="1"/>
          <p:nvPr/>
        </p:nvSpPr>
        <p:spPr>
          <a:xfrm>
            <a:off x="0" y="0"/>
            <a:ext cx="9525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S5B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1061C4-2BA4-9FE1-1B9B-F2BEA4129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13</a:t>
            </a:fld>
            <a:endParaRPr lang="en-CA"/>
          </a:p>
        </p:txBody>
      </p:sp>
      <p:pic>
        <p:nvPicPr>
          <p:cNvPr id="3" name="Picture 2" descr="A close-up of several test strips&#10;&#10;AI-generated content may be incorrect.">
            <a:extLst>
              <a:ext uri="{FF2B5EF4-FFF2-40B4-BE49-F238E27FC236}">
                <a16:creationId xmlns:a16="http://schemas.microsoft.com/office/drawing/2014/main" id="{2E0AA84F-80BA-9866-65C9-97938C5D3F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"/>
          <a:stretch>
            <a:fillRect/>
          </a:stretch>
        </p:blipFill>
        <p:spPr>
          <a:xfrm>
            <a:off x="7704983" y="1938002"/>
            <a:ext cx="4100239" cy="29819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5AE972-F34B-626B-1832-79CB382CFE74}"/>
              </a:ext>
            </a:extLst>
          </p:cNvPr>
          <p:cNvSpPr txBox="1"/>
          <p:nvPr/>
        </p:nvSpPr>
        <p:spPr>
          <a:xfrm>
            <a:off x="-4256" y="958596"/>
            <a:ext cx="13175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manuscript due to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unexpected double band; LONP1 should produce a band above 95 </a:t>
            </a:r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2CA8FC-FB45-A877-D0F1-D02F58044D74}"/>
              </a:ext>
            </a:extLst>
          </p:cNvPr>
          <p:cNvSpPr txBox="1"/>
          <p:nvPr/>
        </p:nvSpPr>
        <p:spPr>
          <a:xfrm>
            <a:off x="254522" y="2686215"/>
            <a:ext cx="919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Beta-actin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3D98586-687A-B6DC-749F-DD1451DE2D5A}"/>
              </a:ext>
            </a:extLst>
          </p:cNvPr>
          <p:cNvCxnSpPr>
            <a:cxnSpLocks/>
          </p:cNvCxnSpPr>
          <p:nvPr/>
        </p:nvCxnSpPr>
        <p:spPr>
          <a:xfrm>
            <a:off x="1201065" y="2824715"/>
            <a:ext cx="71294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66D9ABF-2017-FD56-68BE-45AAF4DC7DFF}"/>
              </a:ext>
            </a:extLst>
          </p:cNvPr>
          <p:cNvSpPr txBox="1"/>
          <p:nvPr/>
        </p:nvSpPr>
        <p:spPr>
          <a:xfrm>
            <a:off x="1551730" y="1563456"/>
            <a:ext cx="699739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3C658793-7D7F-1AE6-5E01-EBF629A13DEC}"/>
              </a:ext>
            </a:extLst>
          </p:cNvPr>
          <p:cNvSpPr/>
          <p:nvPr/>
        </p:nvSpPr>
        <p:spPr>
          <a:xfrm>
            <a:off x="1201065" y="1938003"/>
            <a:ext cx="361933" cy="452389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8EA0E06-763C-57C9-DDBA-40B82AEA6CB5}"/>
              </a:ext>
            </a:extLst>
          </p:cNvPr>
          <p:cNvCxnSpPr/>
          <p:nvPr/>
        </p:nvCxnSpPr>
        <p:spPr>
          <a:xfrm>
            <a:off x="5948413" y="2164197"/>
            <a:ext cx="111653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024CA1B-EC8F-E502-B870-3E8F4F605699}"/>
              </a:ext>
            </a:extLst>
          </p:cNvPr>
          <p:cNvSpPr txBox="1"/>
          <p:nvPr/>
        </p:nvSpPr>
        <p:spPr>
          <a:xfrm>
            <a:off x="5977165" y="963291"/>
            <a:ext cx="11165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Top fragment stripped and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 reblotted with new LONP1 antibody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86621A-37F2-0B23-5B7E-F745FEA51248}"/>
              </a:ext>
            </a:extLst>
          </p:cNvPr>
          <p:cNvSpPr txBox="1"/>
          <p:nvPr/>
        </p:nvSpPr>
        <p:spPr>
          <a:xfrm>
            <a:off x="7383865" y="1719575"/>
            <a:ext cx="6997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5144145-8D2E-5CF7-B664-C58E2C02E773}"/>
              </a:ext>
            </a:extLst>
          </p:cNvPr>
          <p:cNvCxnSpPr>
            <a:cxnSpLocks/>
          </p:cNvCxnSpPr>
          <p:nvPr/>
        </p:nvCxnSpPr>
        <p:spPr>
          <a:xfrm>
            <a:off x="7314155" y="2282849"/>
            <a:ext cx="71294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ABF3808-D14A-E7FB-16BA-20FDCC82A2D9}"/>
              </a:ext>
            </a:extLst>
          </p:cNvPr>
          <p:cNvSpPr txBox="1"/>
          <p:nvPr/>
        </p:nvSpPr>
        <p:spPr>
          <a:xfrm>
            <a:off x="6709198" y="2163620"/>
            <a:ext cx="919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925ACA4-5039-0919-75DE-3BFF5E621700}"/>
              </a:ext>
            </a:extLst>
          </p:cNvPr>
          <p:cNvSpPr txBox="1"/>
          <p:nvPr/>
        </p:nvSpPr>
        <p:spPr>
          <a:xfrm rot="16200000">
            <a:off x="4736485" y="1424956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OCI-AML2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F964DC3-9D7E-D2A1-899C-0F6B5728F12B}"/>
              </a:ext>
            </a:extLst>
          </p:cNvPr>
          <p:cNvSpPr txBox="1"/>
          <p:nvPr/>
        </p:nvSpPr>
        <p:spPr>
          <a:xfrm rot="16200000">
            <a:off x="2311454" y="1482781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130579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B0E9D6-5AA6-420F-F418-2203F1FA480E}"/>
              </a:ext>
            </a:extLst>
          </p:cNvPr>
          <p:cNvSpPr txBox="1"/>
          <p:nvPr/>
        </p:nvSpPr>
        <p:spPr>
          <a:xfrm rot="16200000">
            <a:off x="2597902" y="1486865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1038828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215E859-7DFE-06AD-D0E5-A6B495720EC9}"/>
              </a:ext>
            </a:extLst>
          </p:cNvPr>
          <p:cNvSpPr txBox="1"/>
          <p:nvPr/>
        </p:nvSpPr>
        <p:spPr>
          <a:xfrm rot="16200000">
            <a:off x="2931110" y="1482781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1021535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6FC5DBA-221D-C989-A6E2-05EDBCA94E1F}"/>
              </a:ext>
            </a:extLst>
          </p:cNvPr>
          <p:cNvSpPr txBox="1"/>
          <p:nvPr/>
        </p:nvSpPr>
        <p:spPr>
          <a:xfrm rot="16200000">
            <a:off x="3258471" y="1503041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827875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6ABBF37-23F4-25E8-054A-5BCAD54F614F}"/>
              </a:ext>
            </a:extLst>
          </p:cNvPr>
          <p:cNvSpPr txBox="1"/>
          <p:nvPr/>
        </p:nvSpPr>
        <p:spPr>
          <a:xfrm rot="16200000">
            <a:off x="3887154" y="1513878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120805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832273-DEE9-9C84-4366-B2A57705BCD2}"/>
              </a:ext>
            </a:extLst>
          </p:cNvPr>
          <p:cNvSpPr txBox="1"/>
          <p:nvPr/>
        </p:nvSpPr>
        <p:spPr>
          <a:xfrm rot="16200000">
            <a:off x="4186154" y="1500508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220776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9B1596-3E03-788E-3BCE-BF2ABA3E6255}"/>
              </a:ext>
            </a:extLst>
          </p:cNvPr>
          <p:cNvSpPr txBox="1"/>
          <p:nvPr/>
        </p:nvSpPr>
        <p:spPr>
          <a:xfrm rot="16200000">
            <a:off x="4561124" y="1482678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90784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5DF9101-64BD-4634-FD55-68145D65A69A}"/>
              </a:ext>
            </a:extLst>
          </p:cNvPr>
          <p:cNvSpPr txBox="1"/>
          <p:nvPr/>
        </p:nvSpPr>
        <p:spPr>
          <a:xfrm rot="16200000">
            <a:off x="3570752" y="1506676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884575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A196E3B-FB6E-343F-DF1E-41C9712DF468}"/>
              </a:ext>
            </a:extLst>
          </p:cNvPr>
          <p:cNvSpPr txBox="1"/>
          <p:nvPr/>
        </p:nvSpPr>
        <p:spPr>
          <a:xfrm rot="16200000">
            <a:off x="1909507" y="1475608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1022957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C50E841-CAF0-0E16-F4D2-98DE3A8DFF4A}"/>
              </a:ext>
            </a:extLst>
          </p:cNvPr>
          <p:cNvCxnSpPr/>
          <p:nvPr/>
        </p:nvCxnSpPr>
        <p:spPr>
          <a:xfrm>
            <a:off x="2177779" y="1314723"/>
            <a:ext cx="27782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AC322B0-B4D0-6EB3-659E-2CA8F0ECD8F0}"/>
              </a:ext>
            </a:extLst>
          </p:cNvPr>
          <p:cNvSpPr txBox="1"/>
          <p:nvPr/>
        </p:nvSpPr>
        <p:spPr>
          <a:xfrm>
            <a:off x="3143314" y="1055367"/>
            <a:ext cx="106702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Primary AML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B67B31E-3F1A-5649-CA0A-F308B5D31E61}"/>
              </a:ext>
            </a:extLst>
          </p:cNvPr>
          <p:cNvSpPr txBox="1"/>
          <p:nvPr/>
        </p:nvSpPr>
        <p:spPr>
          <a:xfrm rot="16200000">
            <a:off x="10659391" y="1445525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OCI-AML2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AE1AA27-7860-DCB0-E397-4F692EFB421F}"/>
              </a:ext>
            </a:extLst>
          </p:cNvPr>
          <p:cNvSpPr txBox="1"/>
          <p:nvPr/>
        </p:nvSpPr>
        <p:spPr>
          <a:xfrm rot="16200000">
            <a:off x="8234360" y="1503350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130579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4E5FB76-D574-D569-E133-BD954CD34F1B}"/>
              </a:ext>
            </a:extLst>
          </p:cNvPr>
          <p:cNvSpPr txBox="1"/>
          <p:nvPr/>
        </p:nvSpPr>
        <p:spPr>
          <a:xfrm rot="16200000">
            <a:off x="8520808" y="1507434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1038828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05A29F1-DBBC-C3DF-BC2D-8ABCBD7E4521}"/>
              </a:ext>
            </a:extLst>
          </p:cNvPr>
          <p:cNvSpPr txBox="1"/>
          <p:nvPr/>
        </p:nvSpPr>
        <p:spPr>
          <a:xfrm rot="16200000">
            <a:off x="8854016" y="1503350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1021535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0EA091A-734E-21B7-22D3-F237DFC27448}"/>
              </a:ext>
            </a:extLst>
          </p:cNvPr>
          <p:cNvSpPr txBox="1"/>
          <p:nvPr/>
        </p:nvSpPr>
        <p:spPr>
          <a:xfrm rot="16200000">
            <a:off x="9181377" y="1523610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827875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CFC7480-9767-6955-1D07-FD605AC16677}"/>
              </a:ext>
            </a:extLst>
          </p:cNvPr>
          <p:cNvSpPr txBox="1"/>
          <p:nvPr/>
        </p:nvSpPr>
        <p:spPr>
          <a:xfrm rot="16200000">
            <a:off x="9810060" y="1534447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120805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72A62C5-D152-4C60-5B34-92A6923D3B95}"/>
              </a:ext>
            </a:extLst>
          </p:cNvPr>
          <p:cNvSpPr txBox="1"/>
          <p:nvPr/>
        </p:nvSpPr>
        <p:spPr>
          <a:xfrm rot="16200000">
            <a:off x="10109060" y="1521077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220776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23BDBB1-E762-272D-D8A0-900FE13DEC30}"/>
              </a:ext>
            </a:extLst>
          </p:cNvPr>
          <p:cNvSpPr txBox="1"/>
          <p:nvPr/>
        </p:nvSpPr>
        <p:spPr>
          <a:xfrm rot="16200000">
            <a:off x="10484030" y="1503247"/>
            <a:ext cx="609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90784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871063C-E65E-38C5-514A-81B1CA09B107}"/>
              </a:ext>
            </a:extLst>
          </p:cNvPr>
          <p:cNvSpPr txBox="1"/>
          <p:nvPr/>
        </p:nvSpPr>
        <p:spPr>
          <a:xfrm rot="16200000">
            <a:off x="9493658" y="1527245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884575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7ABF349-1583-EAD3-4334-FB9959B219D6}"/>
              </a:ext>
            </a:extLst>
          </p:cNvPr>
          <p:cNvSpPr txBox="1"/>
          <p:nvPr/>
        </p:nvSpPr>
        <p:spPr>
          <a:xfrm rot="16200000">
            <a:off x="7832413" y="1496177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1022957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9F01D64-D6A7-6822-7C54-8D9AA761930D}"/>
              </a:ext>
            </a:extLst>
          </p:cNvPr>
          <p:cNvCxnSpPr/>
          <p:nvPr/>
        </p:nvCxnSpPr>
        <p:spPr>
          <a:xfrm>
            <a:off x="8100685" y="1335292"/>
            <a:ext cx="27782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C16A1DAB-4DC8-2A6C-42A8-BDE7D832C5EF}"/>
              </a:ext>
            </a:extLst>
          </p:cNvPr>
          <p:cNvSpPr txBox="1"/>
          <p:nvPr/>
        </p:nvSpPr>
        <p:spPr>
          <a:xfrm>
            <a:off x="9066220" y="1075936"/>
            <a:ext cx="106702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Primary AML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34B65A-3C90-BCC1-25B9-B046D508C6D1}"/>
              </a:ext>
            </a:extLst>
          </p:cNvPr>
          <p:cNvSpPr txBox="1"/>
          <p:nvPr/>
        </p:nvSpPr>
        <p:spPr>
          <a:xfrm>
            <a:off x="6824546" y="2528256"/>
            <a:ext cx="8074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Used later in Figure S5B; see next slide for loading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68160391-6339-5216-74CD-802EEF18F685}"/>
              </a:ext>
            </a:extLst>
          </p:cNvPr>
          <p:cNvSpPr/>
          <p:nvPr/>
        </p:nvSpPr>
        <p:spPr>
          <a:xfrm>
            <a:off x="7538224" y="2686215"/>
            <a:ext cx="90718" cy="547639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7344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blue and red liquid&#10;&#10;AI-generated content may be incorrect.">
            <a:extLst>
              <a:ext uri="{FF2B5EF4-FFF2-40B4-BE49-F238E27FC236}">
                <a16:creationId xmlns:a16="http://schemas.microsoft.com/office/drawing/2014/main" id="{EF0C590A-9DAB-FDEE-38C2-9363EB7F31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31869" y="1500579"/>
            <a:ext cx="2981992" cy="41002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069764-D971-1812-75A7-A3E2DD757C28}"/>
              </a:ext>
            </a:extLst>
          </p:cNvPr>
          <p:cNvSpPr txBox="1"/>
          <p:nvPr/>
        </p:nvSpPr>
        <p:spPr>
          <a:xfrm>
            <a:off x="0" y="0"/>
            <a:ext cx="9525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S5B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71A236-E131-C3BD-A714-9C2A1961F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14</a:t>
            </a:fld>
            <a:endParaRPr lang="en-CA"/>
          </a:p>
        </p:txBody>
      </p:sp>
      <p:pic>
        <p:nvPicPr>
          <p:cNvPr id="3" name="Picture 2" descr="A close-up of several test strips&#10;&#10;AI-generated content may be incorrect.">
            <a:extLst>
              <a:ext uri="{FF2B5EF4-FFF2-40B4-BE49-F238E27FC236}">
                <a16:creationId xmlns:a16="http://schemas.microsoft.com/office/drawing/2014/main" id="{0E061D1B-54BF-20E6-61AF-A1D9B657B9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80" b="-1445"/>
          <a:stretch>
            <a:fillRect/>
          </a:stretch>
        </p:blipFill>
        <p:spPr>
          <a:xfrm>
            <a:off x="7602635" y="1395664"/>
            <a:ext cx="4100239" cy="30871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D3695B4-EA0A-E15E-2BA3-F6BEDDDA9EB0}"/>
              </a:ext>
            </a:extLst>
          </p:cNvPr>
          <p:cNvSpPr txBox="1"/>
          <p:nvPr/>
        </p:nvSpPr>
        <p:spPr>
          <a:xfrm rot="16200000">
            <a:off x="1594923" y="1598173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OCI-AML2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D4C79C-2C76-599D-3D1C-73F883F2CF20}"/>
              </a:ext>
            </a:extLst>
          </p:cNvPr>
          <p:cNvSpPr txBox="1"/>
          <p:nvPr/>
        </p:nvSpPr>
        <p:spPr>
          <a:xfrm>
            <a:off x="2974110" y="1466020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Normal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6B36A5-5226-2EF0-DD98-0AD49458A942}"/>
              </a:ext>
            </a:extLst>
          </p:cNvPr>
          <p:cNvSpPr txBox="1"/>
          <p:nvPr/>
        </p:nvSpPr>
        <p:spPr>
          <a:xfrm rot="16200000">
            <a:off x="2257308" y="177323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#9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8DDE31-1B01-BA25-AA1E-EE7FA955E3DE}"/>
              </a:ext>
            </a:extLst>
          </p:cNvPr>
          <p:cNvSpPr txBox="1"/>
          <p:nvPr/>
        </p:nvSpPr>
        <p:spPr>
          <a:xfrm rot="16200000">
            <a:off x="2527331" y="1758455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#10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22C402-D58D-5801-5BBA-CF494ABD19BB}"/>
              </a:ext>
            </a:extLst>
          </p:cNvPr>
          <p:cNvSpPr txBox="1"/>
          <p:nvPr/>
        </p:nvSpPr>
        <p:spPr>
          <a:xfrm rot="16200000">
            <a:off x="2843581" y="1755197"/>
            <a:ext cx="4281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#11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43C601-2F52-4C42-03BA-48DA92A99F44}"/>
              </a:ext>
            </a:extLst>
          </p:cNvPr>
          <p:cNvSpPr txBox="1"/>
          <p:nvPr/>
        </p:nvSpPr>
        <p:spPr>
          <a:xfrm rot="16200000">
            <a:off x="3134521" y="1773229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#12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7D932E-FDD9-37EB-215F-801CA2AA861C}"/>
              </a:ext>
            </a:extLst>
          </p:cNvPr>
          <p:cNvSpPr txBox="1"/>
          <p:nvPr/>
        </p:nvSpPr>
        <p:spPr>
          <a:xfrm rot="16200000">
            <a:off x="3445064" y="177322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#13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615590-1A44-9BFD-F38F-ECFD36F88120}"/>
              </a:ext>
            </a:extLst>
          </p:cNvPr>
          <p:cNvSpPr txBox="1"/>
          <p:nvPr/>
        </p:nvSpPr>
        <p:spPr>
          <a:xfrm rot="16200000">
            <a:off x="3752047" y="177322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#14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CE67D7-29ED-0338-F32E-E80F6372991E}"/>
              </a:ext>
            </a:extLst>
          </p:cNvPr>
          <p:cNvSpPr txBox="1"/>
          <p:nvPr/>
        </p:nvSpPr>
        <p:spPr>
          <a:xfrm rot="16200000">
            <a:off x="4080815" y="177322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#15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CB129A7-4AF6-C0ED-27AA-E6B0BF9F7B14}"/>
              </a:ext>
            </a:extLst>
          </p:cNvPr>
          <p:cNvCxnSpPr/>
          <p:nvPr/>
        </p:nvCxnSpPr>
        <p:spPr>
          <a:xfrm>
            <a:off x="5462647" y="2219093"/>
            <a:ext cx="126983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73270D05-8C35-72D8-7E5D-7A2F9E8DC783}"/>
              </a:ext>
            </a:extLst>
          </p:cNvPr>
          <p:cNvSpPr txBox="1"/>
          <p:nvPr/>
        </p:nvSpPr>
        <p:spPr>
          <a:xfrm>
            <a:off x="1229632" y="1743019"/>
            <a:ext cx="699739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E1E278C-0BA8-21B6-C1AA-0966C5C75E28}"/>
              </a:ext>
            </a:extLst>
          </p:cNvPr>
          <p:cNvSpPr txBox="1"/>
          <p:nvPr/>
        </p:nvSpPr>
        <p:spPr>
          <a:xfrm>
            <a:off x="-65987" y="1823937"/>
            <a:ext cx="1227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 LONP1 signal due to strong loading signal</a:t>
            </a:r>
          </a:p>
        </p:txBody>
      </p:sp>
      <p:sp>
        <p:nvSpPr>
          <p:cNvPr id="27" name="Left Brace 26">
            <a:extLst>
              <a:ext uri="{FF2B5EF4-FFF2-40B4-BE49-F238E27FC236}">
                <a16:creationId xmlns:a16="http://schemas.microsoft.com/office/drawing/2014/main" id="{41F35C91-5F47-D1B3-5D35-7289E2AF1177}"/>
              </a:ext>
            </a:extLst>
          </p:cNvPr>
          <p:cNvSpPr/>
          <p:nvPr/>
        </p:nvSpPr>
        <p:spPr>
          <a:xfrm>
            <a:off x="1050308" y="2066211"/>
            <a:ext cx="225043" cy="459459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E4800E-D9FA-F971-8B06-A5AC6002CFF0}"/>
              </a:ext>
            </a:extLst>
          </p:cNvPr>
          <p:cNvSpPr txBox="1"/>
          <p:nvPr/>
        </p:nvSpPr>
        <p:spPr>
          <a:xfrm>
            <a:off x="63667" y="2800515"/>
            <a:ext cx="919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Beta-actin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18820BA-236E-135A-1A91-17D98A106682}"/>
              </a:ext>
            </a:extLst>
          </p:cNvPr>
          <p:cNvCxnSpPr>
            <a:cxnSpLocks/>
            <a:stCxn id="28" idx="3"/>
          </p:cNvCxnSpPr>
          <p:nvPr/>
        </p:nvCxnSpPr>
        <p:spPr>
          <a:xfrm>
            <a:off x="983411" y="2939015"/>
            <a:ext cx="76918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4F3342F-1AC7-94FF-78A3-14322F758958}"/>
              </a:ext>
            </a:extLst>
          </p:cNvPr>
          <p:cNvCxnSpPr>
            <a:cxnSpLocks/>
          </p:cNvCxnSpPr>
          <p:nvPr/>
        </p:nvCxnSpPr>
        <p:spPr>
          <a:xfrm>
            <a:off x="2336889" y="1713596"/>
            <a:ext cx="198909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74CAA3A3-1AD4-A731-7DA4-D3FA543CE03E}"/>
              </a:ext>
            </a:extLst>
          </p:cNvPr>
          <p:cNvSpPr txBox="1"/>
          <p:nvPr/>
        </p:nvSpPr>
        <p:spPr>
          <a:xfrm>
            <a:off x="5331345" y="859373"/>
            <a:ext cx="18945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Fragment re-imaged alone </a:t>
            </a:r>
          </a:p>
          <a:p>
            <a:r>
              <a:rPr lang="en-CA" dirty="0"/>
              <a:t>without beta-actin fragment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EBE974B-00F5-E084-4252-4C8E00D1D0AE}"/>
              </a:ext>
            </a:extLst>
          </p:cNvPr>
          <p:cNvSpPr txBox="1"/>
          <p:nvPr/>
        </p:nvSpPr>
        <p:spPr>
          <a:xfrm>
            <a:off x="7418434" y="1823938"/>
            <a:ext cx="6997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2DBDB7C-0AE5-346A-5FAE-5487B1695D8D}"/>
              </a:ext>
            </a:extLst>
          </p:cNvPr>
          <p:cNvSpPr txBox="1"/>
          <p:nvPr/>
        </p:nvSpPr>
        <p:spPr>
          <a:xfrm rot="16200000">
            <a:off x="7801259" y="3013600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OCI-AML2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FA9554D-F379-E881-1FCA-382F816875B0}"/>
              </a:ext>
            </a:extLst>
          </p:cNvPr>
          <p:cNvSpPr txBox="1"/>
          <p:nvPr/>
        </p:nvSpPr>
        <p:spPr>
          <a:xfrm>
            <a:off x="9208049" y="3088295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Normal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D33A945-7122-3194-23FF-EEA43588552F}"/>
              </a:ext>
            </a:extLst>
          </p:cNvPr>
          <p:cNvSpPr txBox="1"/>
          <p:nvPr/>
        </p:nvSpPr>
        <p:spPr>
          <a:xfrm rot="16200000">
            <a:off x="8463644" y="275376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#9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976E37A-E9F4-793F-8B82-06E8B0901D59}"/>
              </a:ext>
            </a:extLst>
          </p:cNvPr>
          <p:cNvSpPr txBox="1"/>
          <p:nvPr/>
        </p:nvSpPr>
        <p:spPr>
          <a:xfrm rot="16200000">
            <a:off x="8733667" y="273898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#10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CB99B4B-1726-4912-F4FC-088BEBEB50D2}"/>
              </a:ext>
            </a:extLst>
          </p:cNvPr>
          <p:cNvSpPr txBox="1"/>
          <p:nvPr/>
        </p:nvSpPr>
        <p:spPr>
          <a:xfrm rot="16200000">
            <a:off x="9049917" y="2735730"/>
            <a:ext cx="4281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#11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4CBFCD0-81DC-D7C1-14E8-1B718439713D}"/>
              </a:ext>
            </a:extLst>
          </p:cNvPr>
          <p:cNvSpPr txBox="1"/>
          <p:nvPr/>
        </p:nvSpPr>
        <p:spPr>
          <a:xfrm rot="16200000">
            <a:off x="9340857" y="2753762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#12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969500F-779D-3251-403A-4F08EFFFFDBC}"/>
              </a:ext>
            </a:extLst>
          </p:cNvPr>
          <p:cNvSpPr txBox="1"/>
          <p:nvPr/>
        </p:nvSpPr>
        <p:spPr>
          <a:xfrm rot="16200000">
            <a:off x="9651400" y="2753761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#13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B192B5E-05AC-552E-43AB-6CDBF44BD9A4}"/>
              </a:ext>
            </a:extLst>
          </p:cNvPr>
          <p:cNvSpPr txBox="1"/>
          <p:nvPr/>
        </p:nvSpPr>
        <p:spPr>
          <a:xfrm rot="16200000">
            <a:off x="9958383" y="2753761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#14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F0142B3-657B-9152-BA91-A5BF231F4A1C}"/>
              </a:ext>
            </a:extLst>
          </p:cNvPr>
          <p:cNvSpPr txBox="1"/>
          <p:nvPr/>
        </p:nvSpPr>
        <p:spPr>
          <a:xfrm rot="16200000">
            <a:off x="10287151" y="2753761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#15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E11E8CA-8992-4526-4D18-859E714D1571}"/>
              </a:ext>
            </a:extLst>
          </p:cNvPr>
          <p:cNvCxnSpPr>
            <a:cxnSpLocks/>
          </p:cNvCxnSpPr>
          <p:nvPr/>
        </p:nvCxnSpPr>
        <p:spPr>
          <a:xfrm>
            <a:off x="8543225" y="3073268"/>
            <a:ext cx="198909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54308C49-5E88-9D7A-53A0-162521F53125}"/>
              </a:ext>
            </a:extLst>
          </p:cNvPr>
          <p:cNvSpPr txBox="1"/>
          <p:nvPr/>
        </p:nvSpPr>
        <p:spPr>
          <a:xfrm>
            <a:off x="6634165" y="2333645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05E8D34-AD89-FEC7-EE5F-7A55C85E905A}"/>
              </a:ext>
            </a:extLst>
          </p:cNvPr>
          <p:cNvCxnSpPr>
            <a:cxnSpLocks/>
          </p:cNvCxnSpPr>
          <p:nvPr/>
        </p:nvCxnSpPr>
        <p:spPr>
          <a:xfrm flipV="1">
            <a:off x="7322174" y="2472145"/>
            <a:ext cx="795999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C64FD81-19C3-45DB-D489-61546C6F9DE4}"/>
              </a:ext>
            </a:extLst>
          </p:cNvPr>
          <p:cNvSpPr txBox="1"/>
          <p:nvPr/>
        </p:nvSpPr>
        <p:spPr>
          <a:xfrm>
            <a:off x="8540456" y="947850"/>
            <a:ext cx="2224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Used in Figure S5B (see previous slide)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9C6BBDD4-A773-8F61-C8AC-03550B3E89D7}"/>
              </a:ext>
            </a:extLst>
          </p:cNvPr>
          <p:cNvSpPr/>
          <p:nvPr/>
        </p:nvSpPr>
        <p:spPr>
          <a:xfrm rot="5400000">
            <a:off x="9485781" y="-298215"/>
            <a:ext cx="103986" cy="338775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2180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12F484-F57C-AD80-51D0-48731BB3E7D8}"/>
              </a:ext>
            </a:extLst>
          </p:cNvPr>
          <p:cNvSpPr txBox="1"/>
          <p:nvPr/>
        </p:nvSpPr>
        <p:spPr>
          <a:xfrm>
            <a:off x="0" y="0"/>
            <a:ext cx="292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Figure S9A</a:t>
            </a:r>
          </a:p>
        </p:txBody>
      </p:sp>
      <p:pic>
        <p:nvPicPr>
          <p:cNvPr id="7" name="Picture 6" descr="A close-up of a white box&#10;&#10;AI-generated content may be incorrect.">
            <a:extLst>
              <a:ext uri="{FF2B5EF4-FFF2-40B4-BE49-F238E27FC236}">
                <a16:creationId xmlns:a16="http://schemas.microsoft.com/office/drawing/2014/main" id="{0B1B0F8F-AFAF-A88F-A02E-33DE92D01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65383" y="1546327"/>
            <a:ext cx="4472988" cy="615035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561F3E-CF2B-D067-3228-0FAC6498B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15</a:t>
            </a:fld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38A999-2B8A-D0EF-B7ED-E9FEC97D3A06}"/>
              </a:ext>
            </a:extLst>
          </p:cNvPr>
          <p:cNvSpPr txBox="1"/>
          <p:nvPr/>
        </p:nvSpPr>
        <p:spPr>
          <a:xfrm>
            <a:off x="2669903" y="2471637"/>
            <a:ext cx="69973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FC1F9D-ECC0-2438-74F0-77CA230EE917}"/>
              </a:ext>
            </a:extLst>
          </p:cNvPr>
          <p:cNvSpPr txBox="1"/>
          <p:nvPr/>
        </p:nvSpPr>
        <p:spPr>
          <a:xfrm>
            <a:off x="1530154" y="3884333"/>
            <a:ext cx="919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Beta-actin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6B74F0D-EB58-A124-838C-1CB63D2D1721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2449898" y="4022833"/>
            <a:ext cx="76918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6D1E054-B73B-F822-51B2-254BF0F5296C}"/>
              </a:ext>
            </a:extLst>
          </p:cNvPr>
          <p:cNvCxnSpPr>
            <a:cxnSpLocks/>
          </p:cNvCxnSpPr>
          <p:nvPr/>
        </p:nvCxnSpPr>
        <p:spPr>
          <a:xfrm>
            <a:off x="2449898" y="3077953"/>
            <a:ext cx="76918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5E18E55-9990-8FAB-38F7-A8D6A3E25080}"/>
              </a:ext>
            </a:extLst>
          </p:cNvPr>
          <p:cNvSpPr txBox="1"/>
          <p:nvPr/>
        </p:nvSpPr>
        <p:spPr>
          <a:xfrm>
            <a:off x="1646021" y="2939453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87E0D8B-AED9-4D01-8FE4-41F944853D1F}"/>
              </a:ext>
            </a:extLst>
          </p:cNvPr>
          <p:cNvCxnSpPr/>
          <p:nvPr/>
        </p:nvCxnSpPr>
        <p:spPr>
          <a:xfrm>
            <a:off x="3534937" y="2306953"/>
            <a:ext cx="316694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B47A8E0-F8D0-5C10-BD60-16F2E75911CD}"/>
              </a:ext>
            </a:extLst>
          </p:cNvPr>
          <p:cNvSpPr txBox="1"/>
          <p:nvPr/>
        </p:nvSpPr>
        <p:spPr>
          <a:xfrm>
            <a:off x="4341994" y="1990925"/>
            <a:ext cx="17540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manuscript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92ADCC-A18D-F3FF-2880-6D8FE4902EF4}"/>
              </a:ext>
            </a:extLst>
          </p:cNvPr>
          <p:cNvSpPr txBox="1"/>
          <p:nvPr/>
        </p:nvSpPr>
        <p:spPr>
          <a:xfrm>
            <a:off x="8417594" y="1026020"/>
            <a:ext cx="4844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5F18EF-74AD-9A59-8B0E-9876EA752546}"/>
              </a:ext>
            </a:extLst>
          </p:cNvPr>
          <p:cNvSpPr txBox="1"/>
          <p:nvPr/>
        </p:nvSpPr>
        <p:spPr>
          <a:xfrm>
            <a:off x="7881599" y="1960723"/>
            <a:ext cx="427489" cy="74796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CA" sz="1200" dirty="0" err="1">
                <a:latin typeface="Arial" panose="020B0604020202020204" pitchFamily="34" charset="0"/>
                <a:cs typeface="Arial" panose="020B0604020202020204" pitchFamily="34" charset="0"/>
              </a:rPr>
              <a:t>shControl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5A930B-AA9F-0DBA-0024-C6C0A6F4CA19}"/>
              </a:ext>
            </a:extLst>
          </p:cNvPr>
          <p:cNvSpPr txBox="1"/>
          <p:nvPr/>
        </p:nvSpPr>
        <p:spPr>
          <a:xfrm rot="16200000">
            <a:off x="7870966" y="1953670"/>
            <a:ext cx="1233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shLONP1 1755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69B7710-D459-A281-46C1-F5788F5DD481}"/>
              </a:ext>
            </a:extLst>
          </p:cNvPr>
          <p:cNvSpPr txBox="1"/>
          <p:nvPr/>
        </p:nvSpPr>
        <p:spPr>
          <a:xfrm rot="16200000">
            <a:off x="8238218" y="1906381"/>
            <a:ext cx="1327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shLONP1 3’UTR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3F2A355-28EF-ED41-DDCF-6DEBACAF84DA}"/>
              </a:ext>
            </a:extLst>
          </p:cNvPr>
          <p:cNvCxnSpPr>
            <a:cxnSpLocks/>
            <a:endCxn id="25" idx="3"/>
          </p:cNvCxnSpPr>
          <p:nvPr/>
        </p:nvCxnSpPr>
        <p:spPr>
          <a:xfrm flipV="1">
            <a:off x="8104691" y="1381077"/>
            <a:ext cx="797332" cy="31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794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rectangular object with black lines&#10;&#10;AI-generated content may be incorrect.">
            <a:extLst>
              <a:ext uri="{FF2B5EF4-FFF2-40B4-BE49-F238E27FC236}">
                <a16:creationId xmlns:a16="http://schemas.microsoft.com/office/drawing/2014/main" id="{D85FF35C-5D20-9AF0-36F4-00159BE29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485" y="2204574"/>
            <a:ext cx="4100239" cy="2981992"/>
          </a:xfrm>
          <a:prstGeom prst="rect">
            <a:avLst/>
          </a:prstGeom>
        </p:spPr>
      </p:pic>
      <p:pic>
        <p:nvPicPr>
          <p:cNvPr id="5" name="Picture 4" descr="A close-up of several tubes&#10;&#10;AI-generated content may be incorrect.">
            <a:extLst>
              <a:ext uri="{FF2B5EF4-FFF2-40B4-BE49-F238E27FC236}">
                <a16:creationId xmlns:a16="http://schemas.microsoft.com/office/drawing/2014/main" id="{673CD097-A60B-70E8-02AC-E9C4075085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8" r="858"/>
          <a:stretch>
            <a:fillRect/>
          </a:stretch>
        </p:blipFill>
        <p:spPr>
          <a:xfrm rot="5400000">
            <a:off x="8635375" y="-23862"/>
            <a:ext cx="2981993" cy="41002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B933BA-9181-731C-583D-C9DFAD727008}"/>
              </a:ext>
            </a:extLst>
          </p:cNvPr>
          <p:cNvSpPr txBox="1"/>
          <p:nvPr/>
        </p:nvSpPr>
        <p:spPr>
          <a:xfrm>
            <a:off x="0" y="0"/>
            <a:ext cx="292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Figure S9C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03D5A1-E2F8-9470-4D59-91DCC2AE1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16</a:t>
            </a:fld>
            <a:endParaRPr lang="en-C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289EA1-F25C-35B6-3F51-2A37C03F0973}"/>
              </a:ext>
            </a:extLst>
          </p:cNvPr>
          <p:cNvSpPr txBox="1"/>
          <p:nvPr/>
        </p:nvSpPr>
        <p:spPr>
          <a:xfrm>
            <a:off x="1477277" y="2052469"/>
            <a:ext cx="69973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15B858-8AA8-A17F-83A7-D3E6F6568987}"/>
              </a:ext>
            </a:extLst>
          </p:cNvPr>
          <p:cNvSpPr txBox="1"/>
          <p:nvPr/>
        </p:nvSpPr>
        <p:spPr>
          <a:xfrm>
            <a:off x="-68082" y="3225887"/>
            <a:ext cx="919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Beta-actin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42F43AB-AD78-6DD3-AA59-1602D3F859BA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851662" y="3364387"/>
            <a:ext cx="76918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ABB057E-AE2F-CFD3-242E-B03482AFB2C9}"/>
              </a:ext>
            </a:extLst>
          </p:cNvPr>
          <p:cNvCxnSpPr>
            <a:cxnSpLocks/>
          </p:cNvCxnSpPr>
          <p:nvPr/>
        </p:nvCxnSpPr>
        <p:spPr>
          <a:xfrm>
            <a:off x="851662" y="2419507"/>
            <a:ext cx="76918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E7EE456-8948-EA14-1064-0B463A9851E6}"/>
              </a:ext>
            </a:extLst>
          </p:cNvPr>
          <p:cNvSpPr txBox="1"/>
          <p:nvPr/>
        </p:nvSpPr>
        <p:spPr>
          <a:xfrm>
            <a:off x="47785" y="2281007"/>
            <a:ext cx="5870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FLAG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B3AB99-080F-72D2-5A07-7946B2AB6B46}"/>
              </a:ext>
            </a:extLst>
          </p:cNvPr>
          <p:cNvSpPr txBox="1"/>
          <p:nvPr/>
        </p:nvSpPr>
        <p:spPr>
          <a:xfrm>
            <a:off x="7726382" y="2204574"/>
            <a:ext cx="6997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C2939C-9287-1E49-BF6A-768E3269A5C6}"/>
              </a:ext>
            </a:extLst>
          </p:cNvPr>
          <p:cNvSpPr txBox="1"/>
          <p:nvPr/>
        </p:nvSpPr>
        <p:spPr>
          <a:xfrm>
            <a:off x="874881" y="1255738"/>
            <a:ext cx="11426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Empty vector</a:t>
            </a:r>
            <a:endParaRPr lang="en-CA"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ACB8AB-350C-7176-4425-EEFE85D4D53E}"/>
              </a:ext>
            </a:extLst>
          </p:cNvPr>
          <p:cNvSpPr txBox="1"/>
          <p:nvPr/>
        </p:nvSpPr>
        <p:spPr>
          <a:xfrm>
            <a:off x="887824" y="1698329"/>
            <a:ext cx="11167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LONP1</a:t>
            </a:r>
            <a:r>
              <a:rPr lang="en-US" sz="1200" b="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en-CA" sz="1200" b="0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3E7CF0-D163-1A29-42BE-1104589B9A79}"/>
              </a:ext>
            </a:extLst>
          </p:cNvPr>
          <p:cNvSpPr txBox="1"/>
          <p:nvPr/>
        </p:nvSpPr>
        <p:spPr>
          <a:xfrm>
            <a:off x="922359" y="1480609"/>
            <a:ext cx="10476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shControl</a:t>
            </a:r>
            <a:endParaRPr lang="en-CA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83B18D-0247-DBDA-0EAB-8E7662924F53}"/>
              </a:ext>
            </a:extLst>
          </p:cNvPr>
          <p:cNvSpPr txBox="1"/>
          <p:nvPr/>
        </p:nvSpPr>
        <p:spPr>
          <a:xfrm>
            <a:off x="776098" y="1927575"/>
            <a:ext cx="13401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shLONP1 3’UTR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97FAED62-5707-5A6B-B65C-340AC98B5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268674"/>
              </p:ext>
            </p:extLst>
          </p:nvPr>
        </p:nvGraphicFramePr>
        <p:xfrm>
          <a:off x="1974124" y="1376311"/>
          <a:ext cx="1011764" cy="727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941">
                  <a:extLst>
                    <a:ext uri="{9D8B030D-6E8A-4147-A177-3AD203B41FA5}">
                      <a16:colId xmlns:a16="http://schemas.microsoft.com/office/drawing/2014/main" val="627705291"/>
                    </a:ext>
                  </a:extLst>
                </a:gridCol>
                <a:gridCol w="252941">
                  <a:extLst>
                    <a:ext uri="{9D8B030D-6E8A-4147-A177-3AD203B41FA5}">
                      <a16:colId xmlns:a16="http://schemas.microsoft.com/office/drawing/2014/main" val="3091654426"/>
                    </a:ext>
                  </a:extLst>
                </a:gridCol>
                <a:gridCol w="252941">
                  <a:extLst>
                    <a:ext uri="{9D8B030D-6E8A-4147-A177-3AD203B41FA5}">
                      <a16:colId xmlns:a16="http://schemas.microsoft.com/office/drawing/2014/main" val="3685649361"/>
                    </a:ext>
                  </a:extLst>
                </a:gridCol>
                <a:gridCol w="252941">
                  <a:extLst>
                    <a:ext uri="{9D8B030D-6E8A-4147-A177-3AD203B41FA5}">
                      <a16:colId xmlns:a16="http://schemas.microsoft.com/office/drawing/2014/main" val="1917435310"/>
                    </a:ext>
                  </a:extLst>
                </a:gridCol>
              </a:tblGrid>
              <a:tr h="181756">
                <a:tc>
                  <a:txBody>
                    <a:bodyPr/>
                    <a:lstStyle/>
                    <a:p>
                      <a:pPr algn="ctr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7290543"/>
                  </a:ext>
                </a:extLst>
              </a:tr>
              <a:tr h="181756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191793"/>
                  </a:ext>
                </a:extLst>
              </a:tr>
              <a:tr h="181756"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9376912"/>
                  </a:ext>
                </a:extLst>
              </a:tr>
              <a:tr h="181756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371912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0ADDEDF1-6637-9923-0D22-0DAE4F8F2E09}"/>
              </a:ext>
            </a:extLst>
          </p:cNvPr>
          <p:cNvSpPr txBox="1"/>
          <p:nvPr/>
        </p:nvSpPr>
        <p:spPr>
          <a:xfrm>
            <a:off x="6785500" y="2437303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22EBCE3-9E2D-8D76-3E5C-303C79AAB7B2}"/>
              </a:ext>
            </a:extLst>
          </p:cNvPr>
          <p:cNvCxnSpPr>
            <a:cxnSpLocks/>
          </p:cNvCxnSpPr>
          <p:nvPr/>
        </p:nvCxnSpPr>
        <p:spPr>
          <a:xfrm>
            <a:off x="7431174" y="2575256"/>
            <a:ext cx="76918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3A169FC2-B256-BCE3-5AD2-2891F57DB0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916564"/>
              </p:ext>
            </p:extLst>
          </p:nvPr>
        </p:nvGraphicFramePr>
        <p:xfrm>
          <a:off x="8180454" y="2812764"/>
          <a:ext cx="1011764" cy="727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941">
                  <a:extLst>
                    <a:ext uri="{9D8B030D-6E8A-4147-A177-3AD203B41FA5}">
                      <a16:colId xmlns:a16="http://schemas.microsoft.com/office/drawing/2014/main" val="627705291"/>
                    </a:ext>
                  </a:extLst>
                </a:gridCol>
                <a:gridCol w="252941">
                  <a:extLst>
                    <a:ext uri="{9D8B030D-6E8A-4147-A177-3AD203B41FA5}">
                      <a16:colId xmlns:a16="http://schemas.microsoft.com/office/drawing/2014/main" val="3091654426"/>
                    </a:ext>
                  </a:extLst>
                </a:gridCol>
                <a:gridCol w="252941">
                  <a:extLst>
                    <a:ext uri="{9D8B030D-6E8A-4147-A177-3AD203B41FA5}">
                      <a16:colId xmlns:a16="http://schemas.microsoft.com/office/drawing/2014/main" val="3685649361"/>
                    </a:ext>
                  </a:extLst>
                </a:gridCol>
                <a:gridCol w="252941">
                  <a:extLst>
                    <a:ext uri="{9D8B030D-6E8A-4147-A177-3AD203B41FA5}">
                      <a16:colId xmlns:a16="http://schemas.microsoft.com/office/drawing/2014/main" val="1917435310"/>
                    </a:ext>
                  </a:extLst>
                </a:gridCol>
              </a:tblGrid>
              <a:tr h="181756">
                <a:tc>
                  <a:txBody>
                    <a:bodyPr/>
                    <a:lstStyle/>
                    <a:p>
                      <a:pPr algn="ctr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7290543"/>
                  </a:ext>
                </a:extLst>
              </a:tr>
              <a:tr h="181756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191793"/>
                  </a:ext>
                </a:extLst>
              </a:tr>
              <a:tr h="181756"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9376912"/>
                  </a:ext>
                </a:extLst>
              </a:tr>
              <a:tr h="181756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371912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920075DF-F6FD-E836-0C84-373C3998EA8A}"/>
              </a:ext>
            </a:extLst>
          </p:cNvPr>
          <p:cNvSpPr txBox="1"/>
          <p:nvPr/>
        </p:nvSpPr>
        <p:spPr>
          <a:xfrm>
            <a:off x="7186734" y="2719370"/>
            <a:ext cx="11426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Empty vector</a:t>
            </a:r>
            <a:endParaRPr lang="en-CA"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8054A9-92F0-0B61-00CF-8B2B465F4699}"/>
              </a:ext>
            </a:extLst>
          </p:cNvPr>
          <p:cNvSpPr txBox="1"/>
          <p:nvPr/>
        </p:nvSpPr>
        <p:spPr>
          <a:xfrm>
            <a:off x="7199678" y="3161962"/>
            <a:ext cx="8566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LONP1</a:t>
            </a:r>
            <a:r>
              <a:rPr lang="en-US" sz="1200" b="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en-CA" sz="1200" b="0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3C2C4D-6CCC-6F5B-E5FB-A39612909453}"/>
              </a:ext>
            </a:extLst>
          </p:cNvPr>
          <p:cNvSpPr txBox="1"/>
          <p:nvPr/>
        </p:nvSpPr>
        <p:spPr>
          <a:xfrm>
            <a:off x="7234212" y="2944241"/>
            <a:ext cx="10476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shControl</a:t>
            </a:r>
            <a:endParaRPr lang="en-CA" sz="1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064A6B-61B4-3F8E-FDF1-4CEC3F85261A}"/>
              </a:ext>
            </a:extLst>
          </p:cNvPr>
          <p:cNvSpPr txBox="1"/>
          <p:nvPr/>
        </p:nvSpPr>
        <p:spPr>
          <a:xfrm>
            <a:off x="6976225" y="3338362"/>
            <a:ext cx="13401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shLONP1 3’UTR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650BAB-984D-4816-4985-C498EC0A8A8A}"/>
              </a:ext>
            </a:extLst>
          </p:cNvPr>
          <p:cNvSpPr txBox="1"/>
          <p:nvPr/>
        </p:nvSpPr>
        <p:spPr>
          <a:xfrm>
            <a:off x="3578458" y="1990022"/>
            <a:ext cx="1741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manuscript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C53FBB6-693E-7506-C622-CD25804E100E}"/>
              </a:ext>
            </a:extLst>
          </p:cNvPr>
          <p:cNvSpPr txBox="1"/>
          <p:nvPr/>
        </p:nvSpPr>
        <p:spPr>
          <a:xfrm>
            <a:off x="9827563" y="2066074"/>
            <a:ext cx="1741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manuscript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C5C8A23-2CEF-2F0F-93A1-642CF09DEAD7}"/>
              </a:ext>
            </a:extLst>
          </p:cNvPr>
          <p:cNvCxnSpPr/>
          <p:nvPr/>
        </p:nvCxnSpPr>
        <p:spPr>
          <a:xfrm>
            <a:off x="9316872" y="2299353"/>
            <a:ext cx="26289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C40B583-5C4C-8816-3908-C7AE37D982C7}"/>
              </a:ext>
            </a:extLst>
          </p:cNvPr>
          <p:cNvCxnSpPr/>
          <p:nvPr/>
        </p:nvCxnSpPr>
        <p:spPr>
          <a:xfrm>
            <a:off x="3075420" y="2274584"/>
            <a:ext cx="26289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BBDEC17-10EF-7B79-5333-6997C0BA5604}"/>
              </a:ext>
            </a:extLst>
          </p:cNvPr>
          <p:cNvCxnSpPr/>
          <p:nvPr/>
        </p:nvCxnSpPr>
        <p:spPr>
          <a:xfrm>
            <a:off x="5747199" y="1975328"/>
            <a:ext cx="114857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B0278FE8-8E42-7B44-D3A0-CCBAECE73455}"/>
              </a:ext>
            </a:extLst>
          </p:cNvPr>
          <p:cNvSpPr txBox="1"/>
          <p:nvPr/>
        </p:nvSpPr>
        <p:spPr>
          <a:xfrm>
            <a:off x="5555358" y="1140549"/>
            <a:ext cx="1502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FLAG fragment stripped and 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re-blotted with LONP1 antibody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7BEAAC1-47EC-8390-1EAA-48DC462E5B2F}"/>
              </a:ext>
            </a:extLst>
          </p:cNvPr>
          <p:cNvSpPr txBox="1"/>
          <p:nvPr/>
        </p:nvSpPr>
        <p:spPr>
          <a:xfrm>
            <a:off x="8600509" y="299307"/>
            <a:ext cx="14125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Used in Figure 5A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DF55AE-5380-6EF2-AEF5-AB21DAA88FB2}"/>
              </a:ext>
            </a:extLst>
          </p:cNvPr>
          <p:cNvSpPr txBox="1"/>
          <p:nvPr/>
        </p:nvSpPr>
        <p:spPr>
          <a:xfrm>
            <a:off x="8426121" y="1342109"/>
            <a:ext cx="1741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manuscript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3F263A7-1EF6-C8D7-74C7-B528D5A81565}"/>
              </a:ext>
            </a:extLst>
          </p:cNvPr>
          <p:cNvCxnSpPr>
            <a:cxnSpLocks/>
          </p:cNvCxnSpPr>
          <p:nvPr/>
        </p:nvCxnSpPr>
        <p:spPr>
          <a:xfrm>
            <a:off x="8426121" y="576306"/>
            <a:ext cx="17613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5BD7960-27C4-B09B-ECAF-9BCE41151010}"/>
              </a:ext>
            </a:extLst>
          </p:cNvPr>
          <p:cNvCxnSpPr>
            <a:cxnSpLocks/>
          </p:cNvCxnSpPr>
          <p:nvPr/>
        </p:nvCxnSpPr>
        <p:spPr>
          <a:xfrm>
            <a:off x="8436201" y="1636614"/>
            <a:ext cx="17613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825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C68AA3-BCD8-F725-0ADE-A0B14D3F777E}"/>
              </a:ext>
            </a:extLst>
          </p:cNvPr>
          <p:cNvSpPr txBox="1"/>
          <p:nvPr/>
        </p:nvSpPr>
        <p:spPr>
          <a:xfrm>
            <a:off x="0" y="16974"/>
            <a:ext cx="1887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S16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pic>
        <p:nvPicPr>
          <p:cNvPr id="9" name="Picture 8" descr="A close-up of a piece of paper&#10;&#10;AI-generated content may be incorrect.">
            <a:extLst>
              <a:ext uri="{FF2B5EF4-FFF2-40B4-BE49-F238E27FC236}">
                <a16:creationId xmlns:a16="http://schemas.microsoft.com/office/drawing/2014/main" id="{F2F0C94A-AD24-03CE-07FC-581380410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7" t="189" r="-370" b="-634"/>
          <a:stretch>
            <a:fillRect/>
          </a:stretch>
        </p:blipFill>
        <p:spPr>
          <a:xfrm rot="5400000">
            <a:off x="4382430" y="401446"/>
            <a:ext cx="4505089" cy="61777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E6A19B6-8E58-1E9E-2B72-4CB015E7132F}"/>
              </a:ext>
            </a:extLst>
          </p:cNvPr>
          <p:cNvSpPr txBox="1"/>
          <p:nvPr/>
        </p:nvSpPr>
        <p:spPr>
          <a:xfrm rot="16200000">
            <a:off x="6016467" y="1137703"/>
            <a:ext cx="1135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AML 1009107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35B51B-5DFB-5DE5-985F-04C2BFFCF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17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9FC575-EA03-FBF6-7D27-658589BAF0C0}"/>
              </a:ext>
            </a:extLst>
          </p:cNvPr>
          <p:cNvSpPr txBox="1"/>
          <p:nvPr/>
        </p:nvSpPr>
        <p:spPr>
          <a:xfrm rot="16200000">
            <a:off x="5670095" y="1193349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OCI-AML2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9BB9C9-EDF4-CA48-FE7A-39FE09C32BEF}"/>
              </a:ext>
            </a:extLst>
          </p:cNvPr>
          <p:cNvSpPr txBox="1"/>
          <p:nvPr/>
        </p:nvSpPr>
        <p:spPr>
          <a:xfrm>
            <a:off x="5235310" y="1496844"/>
            <a:ext cx="699739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C296DD-A40F-8FE3-777B-9B1842BA5A80}"/>
              </a:ext>
            </a:extLst>
          </p:cNvPr>
          <p:cNvSpPr txBox="1"/>
          <p:nvPr/>
        </p:nvSpPr>
        <p:spPr>
          <a:xfrm>
            <a:off x="3997999" y="1894292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D406767-A8B5-4FD0-8917-33D747CF5F5D}"/>
              </a:ext>
            </a:extLst>
          </p:cNvPr>
          <p:cNvSpPr txBox="1"/>
          <p:nvPr/>
        </p:nvSpPr>
        <p:spPr>
          <a:xfrm>
            <a:off x="3918761" y="2970061"/>
            <a:ext cx="8765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Beta-actin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6CDCE4D-C34E-2D5B-BB20-C58423754F5D}"/>
              </a:ext>
            </a:extLst>
          </p:cNvPr>
          <p:cNvCxnSpPr>
            <a:cxnSpLocks/>
          </p:cNvCxnSpPr>
          <p:nvPr/>
        </p:nvCxnSpPr>
        <p:spPr>
          <a:xfrm>
            <a:off x="4867821" y="2096964"/>
            <a:ext cx="971584" cy="49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E5285CF-3105-277D-6381-1C72F145F2E1}"/>
              </a:ext>
            </a:extLst>
          </p:cNvPr>
          <p:cNvCxnSpPr/>
          <p:nvPr/>
        </p:nvCxnSpPr>
        <p:spPr>
          <a:xfrm>
            <a:off x="4867821" y="3108561"/>
            <a:ext cx="971584" cy="49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308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CD1BC-2B08-6194-0243-C8FC2062B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dna test&#10;&#10;AI-generated content may be incorrect.">
            <a:extLst>
              <a:ext uri="{FF2B5EF4-FFF2-40B4-BE49-F238E27FC236}">
                <a16:creationId xmlns:a16="http://schemas.microsoft.com/office/drawing/2014/main" id="{202F96E3-92EA-1C17-B8FB-FE3FB4ACB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4" t="-69" r="-136" b="-348"/>
          <a:stretch>
            <a:fillRect/>
          </a:stretch>
        </p:blipFill>
        <p:spPr>
          <a:xfrm>
            <a:off x="-7434" y="-758757"/>
            <a:ext cx="12199434" cy="88702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E65FA1-1058-ECB1-03F1-9DB8FE918AC9}"/>
              </a:ext>
            </a:extLst>
          </p:cNvPr>
          <p:cNvSpPr txBox="1"/>
          <p:nvPr/>
        </p:nvSpPr>
        <p:spPr>
          <a:xfrm rot="16200000">
            <a:off x="4457923" y="1425875"/>
            <a:ext cx="1135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AML 1004783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B6D583-D6E3-B3B5-AB71-68D87EDF1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3166" y="6745456"/>
            <a:ext cx="2743200" cy="365125"/>
          </a:xfrm>
        </p:spPr>
        <p:txBody>
          <a:bodyPr/>
          <a:lstStyle/>
          <a:p>
            <a:fld id="{7EC055D1-AADB-48F8-9FB1-306A30C05DCF}" type="slidenum">
              <a:rPr lang="en-CA" smtClean="0"/>
              <a:t>18</a:t>
            </a:fld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B56DF6-8A66-B953-B5B0-AAAE2B317F0C}"/>
              </a:ext>
            </a:extLst>
          </p:cNvPr>
          <p:cNvSpPr txBox="1"/>
          <p:nvPr/>
        </p:nvSpPr>
        <p:spPr>
          <a:xfrm rot="16200000">
            <a:off x="4159197" y="1425873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OCI-AML2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0C7B5C-5DE5-0ECB-6F3D-F82D36763130}"/>
              </a:ext>
            </a:extLst>
          </p:cNvPr>
          <p:cNvSpPr txBox="1"/>
          <p:nvPr/>
        </p:nvSpPr>
        <p:spPr>
          <a:xfrm>
            <a:off x="3580141" y="1953905"/>
            <a:ext cx="699739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A721EB-5E2F-D0EC-15D3-5BCE5E4018C4}"/>
              </a:ext>
            </a:extLst>
          </p:cNvPr>
          <p:cNvCxnSpPr/>
          <p:nvPr/>
        </p:nvCxnSpPr>
        <p:spPr>
          <a:xfrm>
            <a:off x="6381365" y="1779068"/>
            <a:ext cx="95900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702578B-169F-AA79-9E1F-F651B36ADCEC}"/>
              </a:ext>
            </a:extLst>
          </p:cNvPr>
          <p:cNvSpPr txBox="1"/>
          <p:nvPr/>
        </p:nvSpPr>
        <p:spPr>
          <a:xfrm>
            <a:off x="6367241" y="1132737"/>
            <a:ext cx="1103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in manuscript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BBED98-ADF4-670E-5830-A193BA149F55}"/>
              </a:ext>
            </a:extLst>
          </p:cNvPr>
          <p:cNvSpPr txBox="1"/>
          <p:nvPr/>
        </p:nvSpPr>
        <p:spPr>
          <a:xfrm>
            <a:off x="2550856" y="2314544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ECAAE5-08F4-DD2E-4F96-1893D4386005}"/>
              </a:ext>
            </a:extLst>
          </p:cNvPr>
          <p:cNvSpPr txBox="1"/>
          <p:nvPr/>
        </p:nvSpPr>
        <p:spPr>
          <a:xfrm>
            <a:off x="2429929" y="3403156"/>
            <a:ext cx="875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Beta-actin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B7514CA-C9B4-AC6A-A570-CFA07C080384}"/>
              </a:ext>
            </a:extLst>
          </p:cNvPr>
          <p:cNvCxnSpPr>
            <a:cxnSpLocks/>
          </p:cNvCxnSpPr>
          <p:nvPr/>
        </p:nvCxnSpPr>
        <p:spPr>
          <a:xfrm flipV="1">
            <a:off x="3308296" y="2446625"/>
            <a:ext cx="971584" cy="128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8DF981A-7C2C-64D9-8355-0E0A47793FC1}"/>
              </a:ext>
            </a:extLst>
          </p:cNvPr>
          <p:cNvCxnSpPr/>
          <p:nvPr/>
        </p:nvCxnSpPr>
        <p:spPr>
          <a:xfrm>
            <a:off x="3308296" y="3564827"/>
            <a:ext cx="971584" cy="49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4BEEFEA-373C-8C21-112B-596D504729A1}"/>
              </a:ext>
            </a:extLst>
          </p:cNvPr>
          <p:cNvSpPr txBox="1"/>
          <p:nvPr/>
        </p:nvSpPr>
        <p:spPr>
          <a:xfrm>
            <a:off x="220177" y="219271"/>
            <a:ext cx="1887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S16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342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5FB093-9C42-040E-15EC-5218A05C82CF}"/>
              </a:ext>
            </a:extLst>
          </p:cNvPr>
          <p:cNvSpPr txBox="1"/>
          <p:nvPr/>
        </p:nvSpPr>
        <p:spPr>
          <a:xfrm>
            <a:off x="291830" y="0"/>
            <a:ext cx="1887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Figure S16</a:t>
            </a:r>
          </a:p>
          <a:p>
            <a:endParaRPr lang="en-CA" dirty="0"/>
          </a:p>
        </p:txBody>
      </p:sp>
      <p:pic>
        <p:nvPicPr>
          <p:cNvPr id="9" name="Picture 8" descr="A close-up of a cylindrical object&#10;&#10;AI-generated content may be incorrect.">
            <a:extLst>
              <a:ext uri="{FF2B5EF4-FFF2-40B4-BE49-F238E27FC236}">
                <a16:creationId xmlns:a16="http://schemas.microsoft.com/office/drawing/2014/main" id="{D36AED3F-9A05-0D5E-3572-36726F13A1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16733" y="353821"/>
            <a:ext cx="4472988" cy="61503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D2CA10-4BFB-1261-23A5-7417561EAEE4}"/>
              </a:ext>
            </a:extLst>
          </p:cNvPr>
          <p:cNvSpPr txBox="1"/>
          <p:nvPr/>
        </p:nvSpPr>
        <p:spPr>
          <a:xfrm rot="16200000">
            <a:off x="8419238" y="1158851"/>
            <a:ext cx="9765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AML 1022957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88C00C-A3B3-84B2-EB2E-AA7B83ADD6DB}"/>
              </a:ext>
            </a:extLst>
          </p:cNvPr>
          <p:cNvSpPr txBox="1"/>
          <p:nvPr/>
        </p:nvSpPr>
        <p:spPr>
          <a:xfrm rot="16200000">
            <a:off x="6231249" y="1158850"/>
            <a:ext cx="9765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AML 1039024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E3B04D-BCF7-1172-BF9A-00E5984B8A39}"/>
              </a:ext>
            </a:extLst>
          </p:cNvPr>
          <p:cNvSpPr txBox="1"/>
          <p:nvPr/>
        </p:nvSpPr>
        <p:spPr>
          <a:xfrm rot="16200000">
            <a:off x="4112655" y="1158849"/>
            <a:ext cx="9765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AML 1021537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D41E6E-CB6E-EB93-28BB-C949F5346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19</a:t>
            </a:fld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E0F4B9-C021-6DD8-2106-DC38CE25F431}"/>
              </a:ext>
            </a:extLst>
          </p:cNvPr>
          <p:cNvSpPr txBox="1"/>
          <p:nvPr/>
        </p:nvSpPr>
        <p:spPr>
          <a:xfrm>
            <a:off x="3082087" y="1473836"/>
            <a:ext cx="69973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C3B170-FBDB-08D4-3FFA-C879C0A610B4}"/>
              </a:ext>
            </a:extLst>
          </p:cNvPr>
          <p:cNvSpPr txBox="1"/>
          <p:nvPr/>
        </p:nvSpPr>
        <p:spPr>
          <a:xfrm>
            <a:off x="2497769" y="1908733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D2214C-BCE3-243C-8EE9-646BEF65A888}"/>
              </a:ext>
            </a:extLst>
          </p:cNvPr>
          <p:cNvSpPr txBox="1"/>
          <p:nvPr/>
        </p:nvSpPr>
        <p:spPr>
          <a:xfrm>
            <a:off x="2421273" y="2910990"/>
            <a:ext cx="8765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Beta-actin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50218C1-4EBB-C1AC-102C-46D6AE2A2D89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3185778" y="2047233"/>
            <a:ext cx="691220" cy="90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CF4646C-458D-36E9-CE6A-24B7ADFCD0BF}"/>
              </a:ext>
            </a:extLst>
          </p:cNvPr>
          <p:cNvCxnSpPr>
            <a:cxnSpLocks/>
          </p:cNvCxnSpPr>
          <p:nvPr/>
        </p:nvCxnSpPr>
        <p:spPr>
          <a:xfrm flipV="1">
            <a:off x="3297860" y="3014616"/>
            <a:ext cx="467055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185A79B-58BA-07EB-1252-D71422F2BF67}"/>
              </a:ext>
            </a:extLst>
          </p:cNvPr>
          <p:cNvSpPr txBox="1"/>
          <p:nvPr/>
        </p:nvSpPr>
        <p:spPr>
          <a:xfrm rot="16200000">
            <a:off x="3814074" y="1237179"/>
            <a:ext cx="7889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OCI-AML2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73579B9-190D-0CBF-08E6-2820C43C23B8}"/>
              </a:ext>
            </a:extLst>
          </p:cNvPr>
          <p:cNvSpPr txBox="1"/>
          <p:nvPr/>
        </p:nvSpPr>
        <p:spPr>
          <a:xfrm rot="16200000">
            <a:off x="5977076" y="1252624"/>
            <a:ext cx="7889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OCI-AML2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BE34BA-8828-D449-8808-D2B666B936FD}"/>
              </a:ext>
            </a:extLst>
          </p:cNvPr>
          <p:cNvSpPr txBox="1"/>
          <p:nvPr/>
        </p:nvSpPr>
        <p:spPr>
          <a:xfrm rot="16200000">
            <a:off x="8110557" y="1242460"/>
            <a:ext cx="7889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OCI-AML2</a:t>
            </a:r>
          </a:p>
        </p:txBody>
      </p:sp>
    </p:spTree>
    <p:extLst>
      <p:ext uri="{BB962C8B-B14F-4D97-AF65-F5344CB8AC3E}">
        <p14:creationId xmlns:p14="http://schemas.microsoft.com/office/powerpoint/2010/main" val="2146172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blue rectangular object&#10;&#10;AI-generated content may be incorrect.">
            <a:extLst>
              <a:ext uri="{FF2B5EF4-FFF2-40B4-BE49-F238E27FC236}">
                <a16:creationId xmlns:a16="http://schemas.microsoft.com/office/drawing/2014/main" id="{832910CE-0926-8BF6-9F9C-F30314F54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81007" y="1625702"/>
            <a:ext cx="2981992" cy="41002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D04D19-E244-575B-0BCF-5E318D73889F}"/>
              </a:ext>
            </a:extLst>
          </p:cNvPr>
          <p:cNvSpPr txBox="1"/>
          <p:nvPr/>
        </p:nvSpPr>
        <p:spPr>
          <a:xfrm>
            <a:off x="3227850" y="2349073"/>
            <a:ext cx="457176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D842FC-EDAD-FCF9-2166-EB61DA8D3537}"/>
              </a:ext>
            </a:extLst>
          </p:cNvPr>
          <p:cNvSpPr txBox="1"/>
          <p:nvPr/>
        </p:nvSpPr>
        <p:spPr>
          <a:xfrm>
            <a:off x="2483316" y="2809877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4C7EBB-B3A0-25D3-1881-591C9AD50460}"/>
              </a:ext>
            </a:extLst>
          </p:cNvPr>
          <p:cNvSpPr txBox="1"/>
          <p:nvPr/>
        </p:nvSpPr>
        <p:spPr>
          <a:xfrm>
            <a:off x="2306394" y="3409901"/>
            <a:ext cx="8931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Beta-Actin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933A6F-9AE6-32DE-6840-C061379A6ACD}"/>
              </a:ext>
            </a:extLst>
          </p:cNvPr>
          <p:cNvSpPr txBox="1"/>
          <p:nvPr/>
        </p:nvSpPr>
        <p:spPr>
          <a:xfrm rot="16200000">
            <a:off x="3514570" y="2210575"/>
            <a:ext cx="84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shControl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5398BB-BCDF-AF99-ACDD-149D45BEF8B2}"/>
              </a:ext>
            </a:extLst>
          </p:cNvPr>
          <p:cNvSpPr txBox="1"/>
          <p:nvPr/>
        </p:nvSpPr>
        <p:spPr>
          <a:xfrm rot="16200000">
            <a:off x="3675268" y="2028648"/>
            <a:ext cx="1233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shLONP1 1755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0DA3D9-1CDC-6BCD-2097-21A02C50A7AB}"/>
              </a:ext>
            </a:extLst>
          </p:cNvPr>
          <p:cNvSpPr txBox="1"/>
          <p:nvPr/>
        </p:nvSpPr>
        <p:spPr>
          <a:xfrm rot="16200000">
            <a:off x="3904979" y="1966918"/>
            <a:ext cx="1327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shLONP1 3’UTR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73D7AF-0AAC-BF73-3BA8-91C000E58B02}"/>
              </a:ext>
            </a:extLst>
          </p:cNvPr>
          <p:cNvSpPr txBox="1"/>
          <p:nvPr/>
        </p:nvSpPr>
        <p:spPr>
          <a:xfrm rot="16200000">
            <a:off x="4437731" y="2210574"/>
            <a:ext cx="84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shControl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E4B639-0DD7-8406-81C2-D469E66426DD}"/>
              </a:ext>
            </a:extLst>
          </p:cNvPr>
          <p:cNvSpPr txBox="1"/>
          <p:nvPr/>
        </p:nvSpPr>
        <p:spPr>
          <a:xfrm rot="16200000">
            <a:off x="4515356" y="2021638"/>
            <a:ext cx="1233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shLONP1 1755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D07AF9-A911-AC47-E6B0-EC0A49F084C0}"/>
              </a:ext>
            </a:extLst>
          </p:cNvPr>
          <p:cNvSpPr txBox="1"/>
          <p:nvPr/>
        </p:nvSpPr>
        <p:spPr>
          <a:xfrm rot="16200000">
            <a:off x="4677083" y="1981359"/>
            <a:ext cx="1327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shLONP1 3’UTR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FBEBBD-282B-DBC9-207A-D1423E01A041}"/>
              </a:ext>
            </a:extLst>
          </p:cNvPr>
          <p:cNvSpPr txBox="1"/>
          <p:nvPr/>
        </p:nvSpPr>
        <p:spPr>
          <a:xfrm rot="16200000">
            <a:off x="5151092" y="2218006"/>
            <a:ext cx="84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shControl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EE6727-04DF-1113-7348-7F71F16008B9}"/>
              </a:ext>
            </a:extLst>
          </p:cNvPr>
          <p:cNvSpPr txBox="1"/>
          <p:nvPr/>
        </p:nvSpPr>
        <p:spPr>
          <a:xfrm rot="16200000">
            <a:off x="5219477" y="2021638"/>
            <a:ext cx="1233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shLONP1 1755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2B9549-4FD1-C671-407A-9A2F92B0A408}"/>
              </a:ext>
            </a:extLst>
          </p:cNvPr>
          <p:cNvSpPr txBox="1"/>
          <p:nvPr/>
        </p:nvSpPr>
        <p:spPr>
          <a:xfrm rot="16200000">
            <a:off x="5459899" y="1981358"/>
            <a:ext cx="1327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shLONP1 3’UTR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BB7C73-DC5D-1989-6CD5-8ACE080D832A}"/>
              </a:ext>
            </a:extLst>
          </p:cNvPr>
          <p:cNvSpPr txBox="1"/>
          <p:nvPr/>
        </p:nvSpPr>
        <p:spPr>
          <a:xfrm>
            <a:off x="3790085" y="1015204"/>
            <a:ext cx="954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OCI-AML2 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(Figure 2A)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F87E0C-119A-0111-2A35-45B10D67A44A}"/>
              </a:ext>
            </a:extLst>
          </p:cNvPr>
          <p:cNvSpPr txBox="1"/>
          <p:nvPr/>
        </p:nvSpPr>
        <p:spPr>
          <a:xfrm>
            <a:off x="4597581" y="1018132"/>
            <a:ext cx="10550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NB4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(Figure S9A)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2673CAB-0B14-58F1-F9D7-952ED098E749}"/>
              </a:ext>
            </a:extLst>
          </p:cNvPr>
          <p:cNvSpPr txBox="1"/>
          <p:nvPr/>
        </p:nvSpPr>
        <p:spPr>
          <a:xfrm>
            <a:off x="5472277" y="1018132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OCI-M2 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(Figure </a:t>
            </a:r>
            <a:r>
              <a:rPr lang="en-CA" sz="1200" dirty="0" smtClean="0">
                <a:latin typeface="Arial" panose="020B0604020202090204" pitchFamily="34" charset="0"/>
                <a:cs typeface="Arial" panose="020B0604020202090204" pitchFamily="34" charset="0"/>
              </a:rPr>
              <a:t>2A)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301FF77-B9C1-4E10-4DFF-8642DBA87038}"/>
              </a:ext>
            </a:extLst>
          </p:cNvPr>
          <p:cNvCxnSpPr>
            <a:cxnSpLocks/>
          </p:cNvCxnSpPr>
          <p:nvPr/>
        </p:nvCxnSpPr>
        <p:spPr>
          <a:xfrm>
            <a:off x="3121883" y="2948377"/>
            <a:ext cx="66820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5339F21-8776-4673-6988-85FA6A63C14B}"/>
              </a:ext>
            </a:extLst>
          </p:cNvPr>
          <p:cNvSpPr txBox="1"/>
          <p:nvPr/>
        </p:nvSpPr>
        <p:spPr>
          <a:xfrm>
            <a:off x="0" y="0"/>
            <a:ext cx="12266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2A, </a:t>
            </a:r>
            <a:r>
              <a:rPr lang="en-CA" sz="1200" dirty="0" smtClean="0">
                <a:latin typeface="Arial" panose="020B0604020202090204" pitchFamily="34" charset="0"/>
                <a:cs typeface="Arial" panose="020B0604020202090204" pitchFamily="34" charset="0"/>
              </a:rPr>
              <a:t>S9A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BB7F3F00-07AE-0D3C-A96D-276D419EB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2</a:t>
            </a:fld>
            <a:endParaRPr lang="en-CA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733AB35-F3D3-3C66-B610-78579D4E18B6}"/>
              </a:ext>
            </a:extLst>
          </p:cNvPr>
          <p:cNvCxnSpPr>
            <a:cxnSpLocks/>
          </p:cNvCxnSpPr>
          <p:nvPr/>
        </p:nvCxnSpPr>
        <p:spPr>
          <a:xfrm>
            <a:off x="3963942" y="1479797"/>
            <a:ext cx="5814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2A3745E-15FD-FBAB-A82B-BB6A29AF405E}"/>
              </a:ext>
            </a:extLst>
          </p:cNvPr>
          <p:cNvCxnSpPr>
            <a:cxnSpLocks/>
          </p:cNvCxnSpPr>
          <p:nvPr/>
        </p:nvCxnSpPr>
        <p:spPr>
          <a:xfrm>
            <a:off x="4841139" y="1479797"/>
            <a:ext cx="5814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F274705-25E7-5383-FD0C-19B023F77B90}"/>
              </a:ext>
            </a:extLst>
          </p:cNvPr>
          <p:cNvCxnSpPr>
            <a:cxnSpLocks/>
          </p:cNvCxnSpPr>
          <p:nvPr/>
        </p:nvCxnSpPr>
        <p:spPr>
          <a:xfrm>
            <a:off x="5567356" y="1479797"/>
            <a:ext cx="5814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5C19306-D3FE-E85B-CED2-C87D6E9459E8}"/>
              </a:ext>
            </a:extLst>
          </p:cNvPr>
          <p:cNvCxnSpPr>
            <a:cxnSpLocks/>
          </p:cNvCxnSpPr>
          <p:nvPr/>
        </p:nvCxnSpPr>
        <p:spPr>
          <a:xfrm>
            <a:off x="3121883" y="3537322"/>
            <a:ext cx="66820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2044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37379-DFBA-603A-A9B8-D7A87D30B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3A8611A-AE2C-3EF3-4DB3-C1A05818DDBD}"/>
              </a:ext>
            </a:extLst>
          </p:cNvPr>
          <p:cNvSpPr txBox="1"/>
          <p:nvPr/>
        </p:nvSpPr>
        <p:spPr>
          <a:xfrm>
            <a:off x="291830" y="0"/>
            <a:ext cx="1887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Figure S16</a:t>
            </a:r>
          </a:p>
          <a:p>
            <a:endParaRPr lang="en-CA" dirty="0"/>
          </a:p>
        </p:txBody>
      </p:sp>
      <p:pic>
        <p:nvPicPr>
          <p:cNvPr id="6" name="Picture 5" descr="A close-up of a dna test&#10;&#10;AI-generated content may be incorrect.">
            <a:extLst>
              <a:ext uri="{FF2B5EF4-FFF2-40B4-BE49-F238E27FC236}">
                <a16:creationId xmlns:a16="http://schemas.microsoft.com/office/drawing/2014/main" id="{7F06F20E-E168-D6D0-2E84-3554E313D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7" b="171"/>
          <a:stretch>
            <a:fillRect/>
          </a:stretch>
        </p:blipFill>
        <p:spPr>
          <a:xfrm rot="5400000">
            <a:off x="4193489" y="589976"/>
            <a:ext cx="4472988" cy="6167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C7C684-DB82-ABFB-EB42-46BC4A96D197}"/>
              </a:ext>
            </a:extLst>
          </p:cNvPr>
          <p:cNvSpPr txBox="1"/>
          <p:nvPr/>
        </p:nvSpPr>
        <p:spPr>
          <a:xfrm rot="16200000">
            <a:off x="5730836" y="1291444"/>
            <a:ext cx="9765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AML </a:t>
            </a:r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1021966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332C70-9549-C9BD-740B-65A642160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20</a:t>
            </a:fld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EFD37C-4812-796F-D6B9-1CE4FB7D3F4E}"/>
              </a:ext>
            </a:extLst>
          </p:cNvPr>
          <p:cNvSpPr txBox="1"/>
          <p:nvPr/>
        </p:nvSpPr>
        <p:spPr>
          <a:xfrm>
            <a:off x="3615329" y="2014877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FFC1D5-7171-554F-B954-587753383326}"/>
              </a:ext>
            </a:extLst>
          </p:cNvPr>
          <p:cNvSpPr txBox="1"/>
          <p:nvPr/>
        </p:nvSpPr>
        <p:spPr>
          <a:xfrm>
            <a:off x="3521039" y="2943761"/>
            <a:ext cx="8765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Beta-actin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433841-2AC1-1D6F-7BEB-50C7F7CD7015}"/>
              </a:ext>
            </a:extLst>
          </p:cNvPr>
          <p:cNvSpPr txBox="1"/>
          <p:nvPr/>
        </p:nvSpPr>
        <p:spPr>
          <a:xfrm>
            <a:off x="4797463" y="1604933"/>
            <a:ext cx="699739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70DCF1A-0F3F-9D8C-53FF-0EED68A0ADCE}"/>
              </a:ext>
            </a:extLst>
          </p:cNvPr>
          <p:cNvCxnSpPr>
            <a:stCxn id="3" idx="3"/>
          </p:cNvCxnSpPr>
          <p:nvPr/>
        </p:nvCxnSpPr>
        <p:spPr>
          <a:xfrm>
            <a:off x="4303338" y="2153377"/>
            <a:ext cx="1193864" cy="90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F7EA712-FAB5-5BDC-0DBE-1F09999DF3B4}"/>
              </a:ext>
            </a:extLst>
          </p:cNvPr>
          <p:cNvCxnSpPr/>
          <p:nvPr/>
        </p:nvCxnSpPr>
        <p:spPr>
          <a:xfrm>
            <a:off x="4378376" y="3082260"/>
            <a:ext cx="1193864" cy="90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D44E0F4-D6C3-523B-F4A9-D0F86781769A}"/>
              </a:ext>
            </a:extLst>
          </p:cNvPr>
          <p:cNvSpPr txBox="1"/>
          <p:nvPr/>
        </p:nvSpPr>
        <p:spPr>
          <a:xfrm rot="16200000">
            <a:off x="5380410" y="1314038"/>
            <a:ext cx="7889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OCI-AML2</a:t>
            </a:r>
          </a:p>
        </p:txBody>
      </p:sp>
    </p:spTree>
    <p:extLst>
      <p:ext uri="{BB962C8B-B14F-4D97-AF65-F5344CB8AC3E}">
        <p14:creationId xmlns:p14="http://schemas.microsoft.com/office/powerpoint/2010/main" val="36561073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test tube&#10;&#10;AI-generated content may be incorrect.">
            <a:extLst>
              <a:ext uri="{FF2B5EF4-FFF2-40B4-BE49-F238E27FC236}">
                <a16:creationId xmlns:a16="http://schemas.microsoft.com/office/drawing/2014/main" id="{C3859F38-9280-4425-B0A4-58E7C34250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86136" y="443366"/>
            <a:ext cx="4472988" cy="61503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E247C9-0129-348B-C1CD-B861378C9043}"/>
              </a:ext>
            </a:extLst>
          </p:cNvPr>
          <p:cNvSpPr txBox="1"/>
          <p:nvPr/>
        </p:nvSpPr>
        <p:spPr>
          <a:xfrm rot="16200000">
            <a:off x="5479742" y="964459"/>
            <a:ext cx="1135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90204" pitchFamily="34" charset="0"/>
                <a:cs typeface="Arial" panose="020B0604020202090204" pitchFamily="34" charset="0"/>
              </a:rPr>
              <a:t>AML 1039034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702ABE-BE99-EC5E-5EA8-1BE76D635D03}"/>
              </a:ext>
            </a:extLst>
          </p:cNvPr>
          <p:cNvSpPr txBox="1"/>
          <p:nvPr/>
        </p:nvSpPr>
        <p:spPr>
          <a:xfrm>
            <a:off x="3190274" y="1591234"/>
            <a:ext cx="45717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E0F7A5-572B-2055-2F79-78B9BE4FBB96}"/>
              </a:ext>
            </a:extLst>
          </p:cNvPr>
          <p:cNvSpPr txBox="1"/>
          <p:nvPr/>
        </p:nvSpPr>
        <p:spPr>
          <a:xfrm rot="16200000">
            <a:off x="5135000" y="964460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90204" pitchFamily="34" charset="0"/>
                <a:cs typeface="Arial" panose="020B0604020202090204" pitchFamily="34" charset="0"/>
              </a:rPr>
              <a:t>OCI-AML2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E6843E6-E802-E3C5-3135-88DC4ACC06B4}"/>
              </a:ext>
            </a:extLst>
          </p:cNvPr>
          <p:cNvCxnSpPr/>
          <p:nvPr/>
        </p:nvCxnSpPr>
        <p:spPr>
          <a:xfrm>
            <a:off x="3953933" y="1447800"/>
            <a:ext cx="863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88FDD4A-2F53-2166-4928-443BAA71E74B}"/>
              </a:ext>
            </a:extLst>
          </p:cNvPr>
          <p:cNvCxnSpPr/>
          <p:nvPr/>
        </p:nvCxnSpPr>
        <p:spPr>
          <a:xfrm>
            <a:off x="6333067" y="1498600"/>
            <a:ext cx="334433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8B185CC-73E0-E87C-F4F4-A02B5F3DED93}"/>
              </a:ext>
            </a:extLst>
          </p:cNvPr>
          <p:cNvSpPr txBox="1"/>
          <p:nvPr/>
        </p:nvSpPr>
        <p:spPr>
          <a:xfrm>
            <a:off x="3883832" y="899715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manuscript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611F94-89C8-5E1E-175B-4FCA3231508D}"/>
              </a:ext>
            </a:extLst>
          </p:cNvPr>
          <p:cNvSpPr txBox="1"/>
          <p:nvPr/>
        </p:nvSpPr>
        <p:spPr>
          <a:xfrm>
            <a:off x="7443929" y="950515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manuscript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F2F0C8-262B-A40C-78BD-B5E70D22AEA8}"/>
              </a:ext>
            </a:extLst>
          </p:cNvPr>
          <p:cNvSpPr txBox="1"/>
          <p:nvPr/>
        </p:nvSpPr>
        <p:spPr>
          <a:xfrm>
            <a:off x="0" y="1215"/>
            <a:ext cx="1887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S16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9E9E34-2A77-04E8-6EF2-D5D1DFAA8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>
                <a:latin typeface="Arial" panose="020B0604020202090204" pitchFamily="34" charset="0"/>
                <a:cs typeface="Arial" panose="020B0604020202090204" pitchFamily="34" charset="0"/>
              </a:rPr>
              <a:t>21</a:t>
            </a:fld>
            <a:endParaRPr lang="en-CA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5192FEA-507C-DE91-F733-27B9AA788D7C}"/>
              </a:ext>
            </a:extLst>
          </p:cNvPr>
          <p:cNvCxnSpPr/>
          <p:nvPr/>
        </p:nvCxnSpPr>
        <p:spPr>
          <a:xfrm>
            <a:off x="3031958" y="2136809"/>
            <a:ext cx="77964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31BB9C6-A3DF-6DC9-3D1C-6B5185C0D40F}"/>
              </a:ext>
            </a:extLst>
          </p:cNvPr>
          <p:cNvCxnSpPr/>
          <p:nvPr/>
        </p:nvCxnSpPr>
        <p:spPr>
          <a:xfrm>
            <a:off x="3031958" y="3165108"/>
            <a:ext cx="77964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382B67F-6032-482F-6015-A8584F0F9F4A}"/>
              </a:ext>
            </a:extLst>
          </p:cNvPr>
          <p:cNvSpPr txBox="1"/>
          <p:nvPr/>
        </p:nvSpPr>
        <p:spPr>
          <a:xfrm>
            <a:off x="2339204" y="1998309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DE39CB-A188-B06A-7BC7-A0F41CA2CF3E}"/>
              </a:ext>
            </a:extLst>
          </p:cNvPr>
          <p:cNvSpPr txBox="1"/>
          <p:nvPr/>
        </p:nvSpPr>
        <p:spPr>
          <a:xfrm>
            <a:off x="2232156" y="2991568"/>
            <a:ext cx="8765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Beta-actin</a:t>
            </a:r>
          </a:p>
        </p:txBody>
      </p:sp>
    </p:spTree>
    <p:extLst>
      <p:ext uri="{BB962C8B-B14F-4D97-AF65-F5344CB8AC3E}">
        <p14:creationId xmlns:p14="http://schemas.microsoft.com/office/powerpoint/2010/main" val="2885696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dna test&#10;&#10;AI-generated content may be incorrect.">
            <a:extLst>
              <a:ext uri="{FF2B5EF4-FFF2-40B4-BE49-F238E27FC236}">
                <a16:creationId xmlns:a16="http://schemas.microsoft.com/office/drawing/2014/main" id="{BFCB3FD6-2684-0BBE-44DC-1257DB1E9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260" y="1714980"/>
            <a:ext cx="6150359" cy="44729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1C374F-C075-C039-A84F-8C7E9CE50149}"/>
              </a:ext>
            </a:extLst>
          </p:cNvPr>
          <p:cNvSpPr txBox="1"/>
          <p:nvPr/>
        </p:nvSpPr>
        <p:spPr>
          <a:xfrm>
            <a:off x="0" y="0"/>
            <a:ext cx="934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S18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CEDCB3-DF41-3F85-13C2-AD3D80CE4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22</a:t>
            </a:fld>
            <a:endParaRPr lang="en-C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709C22-03BD-BDD5-110B-BB04338759BE}"/>
              </a:ext>
            </a:extLst>
          </p:cNvPr>
          <p:cNvSpPr txBox="1"/>
          <p:nvPr/>
        </p:nvSpPr>
        <p:spPr>
          <a:xfrm>
            <a:off x="4386088" y="1106574"/>
            <a:ext cx="84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20204" pitchFamily="34" charset="0"/>
                <a:cs typeface="Arial" panose="020B0604020202020204" pitchFamily="34" charset="0"/>
              </a:rPr>
              <a:t>shControl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ACB4A6-3678-789D-1B63-4F69C2D32A5D}"/>
              </a:ext>
            </a:extLst>
          </p:cNvPr>
          <p:cNvSpPr txBox="1"/>
          <p:nvPr/>
        </p:nvSpPr>
        <p:spPr>
          <a:xfrm>
            <a:off x="5468459" y="1014241"/>
            <a:ext cx="849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shLONP1</a:t>
            </a:r>
          </a:p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 1755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CACA94-B8DA-9726-F6EC-E57499491670}"/>
              </a:ext>
            </a:extLst>
          </p:cNvPr>
          <p:cNvSpPr txBox="1"/>
          <p:nvPr/>
        </p:nvSpPr>
        <p:spPr>
          <a:xfrm>
            <a:off x="7541295" y="1106574"/>
            <a:ext cx="713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en-CA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B52693-FCEC-E252-23DF-38F433BE8ADC}"/>
              </a:ext>
            </a:extLst>
          </p:cNvPr>
          <p:cNvSpPr txBox="1"/>
          <p:nvPr/>
        </p:nvSpPr>
        <p:spPr>
          <a:xfrm>
            <a:off x="2256209" y="2138008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LONP1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28F943-BA50-8929-DD92-4EAD26C4B901}"/>
              </a:ext>
            </a:extLst>
          </p:cNvPr>
          <p:cNvSpPr txBox="1"/>
          <p:nvPr/>
        </p:nvSpPr>
        <p:spPr>
          <a:xfrm>
            <a:off x="2302319" y="2629242"/>
            <a:ext cx="585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CLPX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F81149-6F9B-02B4-ABF0-52015DB7A128}"/>
              </a:ext>
            </a:extLst>
          </p:cNvPr>
          <p:cNvSpPr txBox="1"/>
          <p:nvPr/>
        </p:nvSpPr>
        <p:spPr>
          <a:xfrm>
            <a:off x="2293879" y="3132951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TUFM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BEEF4E-CDA1-0FA5-4B61-B5F7F53D403D}"/>
              </a:ext>
            </a:extLst>
          </p:cNvPr>
          <p:cNvSpPr txBox="1"/>
          <p:nvPr/>
        </p:nvSpPr>
        <p:spPr>
          <a:xfrm>
            <a:off x="2206612" y="3693525"/>
            <a:ext cx="7872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NDUFA9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F312F5-F152-DC20-7A43-BE5D6C9DCA8C}"/>
              </a:ext>
            </a:extLst>
          </p:cNvPr>
          <p:cNvSpPr txBox="1"/>
          <p:nvPr/>
        </p:nvSpPr>
        <p:spPr>
          <a:xfrm>
            <a:off x="2234568" y="4549419"/>
            <a:ext cx="731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20204" pitchFamily="34" charset="0"/>
                <a:cs typeface="Arial" panose="020B0604020202020204" pitchFamily="34" charset="0"/>
              </a:rPr>
              <a:t>MnSOD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137F1F-7789-EA8C-9DBD-37AA5C87FFE2}"/>
              </a:ext>
            </a:extLst>
          </p:cNvPr>
          <p:cNvSpPr txBox="1"/>
          <p:nvPr/>
        </p:nvSpPr>
        <p:spPr>
          <a:xfrm>
            <a:off x="6410011" y="1014241"/>
            <a:ext cx="849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shLONP1</a:t>
            </a:r>
          </a:p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 3’UTR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759314-749F-CEA8-D035-1FA306FFEA31}"/>
              </a:ext>
            </a:extLst>
          </p:cNvPr>
          <p:cNvSpPr txBox="1"/>
          <p:nvPr/>
        </p:nvSpPr>
        <p:spPr>
          <a:xfrm>
            <a:off x="5814002" y="756205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OCI-AML2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B57979-D7C2-3634-4BAD-3335BD734DDB}"/>
              </a:ext>
            </a:extLst>
          </p:cNvPr>
          <p:cNvSpPr txBox="1"/>
          <p:nvPr/>
        </p:nvSpPr>
        <p:spPr>
          <a:xfrm>
            <a:off x="4162345" y="1443205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211115-E9B5-EA7E-396D-FF2F8B6572E4}"/>
              </a:ext>
            </a:extLst>
          </p:cNvPr>
          <p:cNvSpPr txBox="1"/>
          <p:nvPr/>
        </p:nvSpPr>
        <p:spPr>
          <a:xfrm>
            <a:off x="4652322" y="144320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DF62CD-FFE1-3330-243F-FAE1FE46D873}"/>
              </a:ext>
            </a:extLst>
          </p:cNvPr>
          <p:cNvSpPr txBox="1"/>
          <p:nvPr/>
        </p:nvSpPr>
        <p:spPr>
          <a:xfrm>
            <a:off x="5015943" y="144320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129DAC-77B2-1011-5B62-D9C01CACB8B0}"/>
              </a:ext>
            </a:extLst>
          </p:cNvPr>
          <p:cNvSpPr txBox="1"/>
          <p:nvPr/>
        </p:nvSpPr>
        <p:spPr>
          <a:xfrm>
            <a:off x="5316223" y="1443205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B8497A-94CD-2A33-398C-2424E767EA36}"/>
              </a:ext>
            </a:extLst>
          </p:cNvPr>
          <p:cNvSpPr txBox="1"/>
          <p:nvPr/>
        </p:nvSpPr>
        <p:spPr>
          <a:xfrm>
            <a:off x="5749787" y="144320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531B05-82F8-4119-7A4E-AD8D7E2CD837}"/>
              </a:ext>
            </a:extLst>
          </p:cNvPr>
          <p:cNvSpPr txBox="1"/>
          <p:nvPr/>
        </p:nvSpPr>
        <p:spPr>
          <a:xfrm>
            <a:off x="6114679" y="144320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840E97-FF03-BA7A-4BC1-ADD9C10D1DD5}"/>
              </a:ext>
            </a:extLst>
          </p:cNvPr>
          <p:cNvSpPr txBox="1"/>
          <p:nvPr/>
        </p:nvSpPr>
        <p:spPr>
          <a:xfrm>
            <a:off x="6369222" y="1443205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0C7B3E-62C8-B497-6C6A-6D535998E317}"/>
              </a:ext>
            </a:extLst>
          </p:cNvPr>
          <p:cNvSpPr txBox="1"/>
          <p:nvPr/>
        </p:nvSpPr>
        <p:spPr>
          <a:xfrm>
            <a:off x="6790770" y="144320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46F02A-73C2-22BB-EC53-9B66B33B1A21}"/>
              </a:ext>
            </a:extLst>
          </p:cNvPr>
          <p:cNvSpPr txBox="1"/>
          <p:nvPr/>
        </p:nvSpPr>
        <p:spPr>
          <a:xfrm>
            <a:off x="7169667" y="144320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EDC496-E712-B2E3-4E16-80F1FD34A291}"/>
              </a:ext>
            </a:extLst>
          </p:cNvPr>
          <p:cNvSpPr txBox="1"/>
          <p:nvPr/>
        </p:nvSpPr>
        <p:spPr>
          <a:xfrm>
            <a:off x="7541295" y="144320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FEDCB60-4F48-2ECD-AEB2-44D9355ACAD2}"/>
              </a:ext>
            </a:extLst>
          </p:cNvPr>
          <p:cNvSpPr txBox="1"/>
          <p:nvPr/>
        </p:nvSpPr>
        <p:spPr>
          <a:xfrm>
            <a:off x="7929210" y="144320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F3B893D-CEE0-C8EF-4A66-F9387B61CBD3}"/>
              </a:ext>
            </a:extLst>
          </p:cNvPr>
          <p:cNvCxnSpPr>
            <a:stCxn id="22" idx="0"/>
            <a:endCxn id="24" idx="0"/>
          </p:cNvCxnSpPr>
          <p:nvPr/>
        </p:nvCxnSpPr>
        <p:spPr>
          <a:xfrm>
            <a:off x="4366087" y="1443205"/>
            <a:ext cx="7934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A3D05B1-9ABD-B20F-68EC-41A176BC1295}"/>
              </a:ext>
            </a:extLst>
          </p:cNvPr>
          <p:cNvCxnSpPr/>
          <p:nvPr/>
        </p:nvCxnSpPr>
        <p:spPr>
          <a:xfrm>
            <a:off x="5464823" y="1438610"/>
            <a:ext cx="7934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E9D82A9-C444-19B5-7E71-2D5DB46F8CD3}"/>
              </a:ext>
            </a:extLst>
          </p:cNvPr>
          <p:cNvCxnSpPr/>
          <p:nvPr/>
        </p:nvCxnSpPr>
        <p:spPr>
          <a:xfrm>
            <a:off x="6519811" y="1438610"/>
            <a:ext cx="7934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E8E95F0-47A9-EDAE-F1DA-21FA1A289210}"/>
              </a:ext>
            </a:extLst>
          </p:cNvPr>
          <p:cNvCxnSpPr>
            <a:stCxn id="31" idx="0"/>
            <a:endCxn id="32" idx="0"/>
          </p:cNvCxnSpPr>
          <p:nvPr/>
        </p:nvCxnSpPr>
        <p:spPr>
          <a:xfrm>
            <a:off x="7684924" y="1443205"/>
            <a:ext cx="38791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8A1056B-EF73-476C-C419-05CD10BD5DD5}"/>
              </a:ext>
            </a:extLst>
          </p:cNvPr>
          <p:cNvCxnSpPr/>
          <p:nvPr/>
        </p:nvCxnSpPr>
        <p:spPr>
          <a:xfrm>
            <a:off x="4386088" y="1014241"/>
            <a:ext cx="36867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9D748664-5770-3514-57F9-98D9F9D3A94F}"/>
              </a:ext>
            </a:extLst>
          </p:cNvPr>
          <p:cNvSpPr txBox="1"/>
          <p:nvPr/>
        </p:nvSpPr>
        <p:spPr>
          <a:xfrm>
            <a:off x="3395031" y="1634532"/>
            <a:ext cx="45717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2C518C85-F13F-F14B-3A7C-1746AF608398}"/>
              </a:ext>
            </a:extLst>
          </p:cNvPr>
          <p:cNvCxnSpPr>
            <a:stCxn id="14" idx="3"/>
          </p:cNvCxnSpPr>
          <p:nvPr/>
        </p:nvCxnSpPr>
        <p:spPr>
          <a:xfrm flipV="1">
            <a:off x="2944218" y="2276507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926E738-0DAB-A835-AD29-24A448E3CFF0}"/>
              </a:ext>
            </a:extLst>
          </p:cNvPr>
          <p:cNvCxnSpPr/>
          <p:nvPr/>
        </p:nvCxnSpPr>
        <p:spPr>
          <a:xfrm flipV="1">
            <a:off x="2944218" y="2769155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743B6EF0-624B-C098-E30A-9CF43E668D89}"/>
              </a:ext>
            </a:extLst>
          </p:cNvPr>
          <p:cNvCxnSpPr/>
          <p:nvPr/>
        </p:nvCxnSpPr>
        <p:spPr>
          <a:xfrm flipV="1">
            <a:off x="2965858" y="3296647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9349197D-4495-195E-6761-EE3D3DDB34DC}"/>
              </a:ext>
            </a:extLst>
          </p:cNvPr>
          <p:cNvCxnSpPr/>
          <p:nvPr/>
        </p:nvCxnSpPr>
        <p:spPr>
          <a:xfrm flipV="1">
            <a:off x="2944218" y="3826424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7908F08F-C7E6-C177-305F-DE6B47DA4E1F}"/>
              </a:ext>
            </a:extLst>
          </p:cNvPr>
          <p:cNvCxnSpPr/>
          <p:nvPr/>
        </p:nvCxnSpPr>
        <p:spPr>
          <a:xfrm flipV="1">
            <a:off x="2882765" y="4687918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5609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B83DF6-FAD5-1B92-0AEF-9C925D6528C7}"/>
              </a:ext>
            </a:extLst>
          </p:cNvPr>
          <p:cNvSpPr txBox="1"/>
          <p:nvPr/>
        </p:nvSpPr>
        <p:spPr>
          <a:xfrm>
            <a:off x="0" y="0"/>
            <a:ext cx="1353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Figure S19A</a:t>
            </a:r>
          </a:p>
        </p:txBody>
      </p:sp>
      <p:pic>
        <p:nvPicPr>
          <p:cNvPr id="6" name="Picture 5" descr="A close-up of a test strip&#10;&#10;AI-generated content may be incorrect.">
            <a:extLst>
              <a:ext uri="{FF2B5EF4-FFF2-40B4-BE49-F238E27FC236}">
                <a16:creationId xmlns:a16="http://schemas.microsoft.com/office/drawing/2014/main" id="{E4F6771B-E246-2191-76FB-24406D53E2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48715" y="955313"/>
            <a:ext cx="4472988" cy="615035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9202F-3A4A-E8A6-2186-FEF118978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23</a:t>
            </a:fld>
            <a:endParaRPr lang="en-C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2327F7-23CD-BC89-3DB2-834DDA628AC0}"/>
              </a:ext>
            </a:extLst>
          </p:cNvPr>
          <p:cNvSpPr txBox="1"/>
          <p:nvPr/>
        </p:nvSpPr>
        <p:spPr>
          <a:xfrm>
            <a:off x="4078741" y="1533328"/>
            <a:ext cx="10035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 err="1">
                <a:latin typeface="Arial" panose="020B0604020202020204" pitchFamily="34" charset="0"/>
                <a:cs typeface="Arial" panose="020B0604020202020204" pitchFamily="34" charset="0"/>
              </a:rPr>
              <a:t>sgControl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E98956-D981-2A26-DE02-E1F7016137B3}"/>
              </a:ext>
            </a:extLst>
          </p:cNvPr>
          <p:cNvSpPr txBox="1"/>
          <p:nvPr/>
        </p:nvSpPr>
        <p:spPr>
          <a:xfrm>
            <a:off x="5138976" y="1545186"/>
            <a:ext cx="1004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sg1 LONP1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EF9418-0555-6490-83A5-5B8EFC56C91D}"/>
              </a:ext>
            </a:extLst>
          </p:cNvPr>
          <p:cNvSpPr txBox="1"/>
          <p:nvPr/>
        </p:nvSpPr>
        <p:spPr>
          <a:xfrm>
            <a:off x="7347061" y="1545185"/>
            <a:ext cx="522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en-CA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6F916B-4BA8-5B4F-8B5A-42B55097333E}"/>
              </a:ext>
            </a:extLst>
          </p:cNvPr>
          <p:cNvSpPr txBox="1"/>
          <p:nvPr/>
        </p:nvSpPr>
        <p:spPr>
          <a:xfrm>
            <a:off x="5009982" y="1228887"/>
            <a:ext cx="2095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OCI-AML2 expressing Cas9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0235174-3EC3-BAD9-7EE0-434D0526E4CC}"/>
              </a:ext>
            </a:extLst>
          </p:cNvPr>
          <p:cNvSpPr txBox="1"/>
          <p:nvPr/>
        </p:nvSpPr>
        <p:spPr>
          <a:xfrm>
            <a:off x="3906513" y="1837769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8039D3F-027B-25DA-7588-27FE00192FFA}"/>
              </a:ext>
            </a:extLst>
          </p:cNvPr>
          <p:cNvSpPr txBox="1"/>
          <p:nvPr/>
        </p:nvSpPr>
        <p:spPr>
          <a:xfrm>
            <a:off x="4353310" y="183776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F21A99-84D8-F811-87AE-AA765668E4BF}"/>
              </a:ext>
            </a:extLst>
          </p:cNvPr>
          <p:cNvSpPr txBox="1"/>
          <p:nvPr/>
        </p:nvSpPr>
        <p:spPr>
          <a:xfrm>
            <a:off x="4715441" y="183776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0E5C354-B06E-B248-9DEE-DCA6A35FCDB0}"/>
              </a:ext>
            </a:extLst>
          </p:cNvPr>
          <p:cNvSpPr txBox="1"/>
          <p:nvPr/>
        </p:nvSpPr>
        <p:spPr>
          <a:xfrm>
            <a:off x="6183188" y="1545185"/>
            <a:ext cx="1004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sg2 LONP1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76958D2-F06A-D452-174B-8144BF2BBFAC}"/>
              </a:ext>
            </a:extLst>
          </p:cNvPr>
          <p:cNvSpPr txBox="1"/>
          <p:nvPr/>
        </p:nvSpPr>
        <p:spPr>
          <a:xfrm>
            <a:off x="5024702" y="1837769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1F7B277-3BA5-D6AA-02E4-A95EAED8E75A}"/>
              </a:ext>
            </a:extLst>
          </p:cNvPr>
          <p:cNvSpPr txBox="1"/>
          <p:nvPr/>
        </p:nvSpPr>
        <p:spPr>
          <a:xfrm>
            <a:off x="5471499" y="183776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AC89B39-9B6B-1EB4-A83B-BCC482650736}"/>
              </a:ext>
            </a:extLst>
          </p:cNvPr>
          <p:cNvSpPr txBox="1"/>
          <p:nvPr/>
        </p:nvSpPr>
        <p:spPr>
          <a:xfrm>
            <a:off x="5833630" y="183776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72EF56C-1068-B300-FA22-C6EA1E99D47E}"/>
              </a:ext>
            </a:extLst>
          </p:cNvPr>
          <p:cNvSpPr txBox="1"/>
          <p:nvPr/>
        </p:nvSpPr>
        <p:spPr>
          <a:xfrm>
            <a:off x="6117391" y="1837769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5544D3C-7005-D102-14CC-9997DFF27D0C}"/>
              </a:ext>
            </a:extLst>
          </p:cNvPr>
          <p:cNvSpPr txBox="1"/>
          <p:nvPr/>
        </p:nvSpPr>
        <p:spPr>
          <a:xfrm>
            <a:off x="6564188" y="183776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BF5C96C-3D04-8D84-1EBA-C3D5D7CCEC72}"/>
              </a:ext>
            </a:extLst>
          </p:cNvPr>
          <p:cNvSpPr txBox="1"/>
          <p:nvPr/>
        </p:nvSpPr>
        <p:spPr>
          <a:xfrm>
            <a:off x="6926319" y="183776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652218C-F11A-9AF5-2BD0-FEE81A9F85CC}"/>
              </a:ext>
            </a:extLst>
          </p:cNvPr>
          <p:cNvSpPr txBox="1"/>
          <p:nvPr/>
        </p:nvSpPr>
        <p:spPr>
          <a:xfrm>
            <a:off x="7298416" y="183776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0F318C9-0880-3252-F7C1-7C03CFE2F737}"/>
              </a:ext>
            </a:extLst>
          </p:cNvPr>
          <p:cNvSpPr txBox="1"/>
          <p:nvPr/>
        </p:nvSpPr>
        <p:spPr>
          <a:xfrm>
            <a:off x="7660547" y="183776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18388E1-E626-2CF9-99F3-D3B067A4F76A}"/>
              </a:ext>
            </a:extLst>
          </p:cNvPr>
          <p:cNvCxnSpPr>
            <a:cxnSpLocks/>
          </p:cNvCxnSpPr>
          <p:nvPr/>
        </p:nvCxnSpPr>
        <p:spPr>
          <a:xfrm>
            <a:off x="4078741" y="1790267"/>
            <a:ext cx="83639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4E65A74-4B2F-F5AA-26DF-F41CF4DE9957}"/>
              </a:ext>
            </a:extLst>
          </p:cNvPr>
          <p:cNvCxnSpPr>
            <a:cxnSpLocks/>
          </p:cNvCxnSpPr>
          <p:nvPr/>
        </p:nvCxnSpPr>
        <p:spPr>
          <a:xfrm>
            <a:off x="5196930" y="1789834"/>
            <a:ext cx="83639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67D8C1E-EDA3-93E4-28AD-1AC0577B5A48}"/>
              </a:ext>
            </a:extLst>
          </p:cNvPr>
          <p:cNvCxnSpPr>
            <a:cxnSpLocks/>
          </p:cNvCxnSpPr>
          <p:nvPr/>
        </p:nvCxnSpPr>
        <p:spPr>
          <a:xfrm>
            <a:off x="6254198" y="1789834"/>
            <a:ext cx="83639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D290B80-5C76-0425-48B1-93292615C125}"/>
              </a:ext>
            </a:extLst>
          </p:cNvPr>
          <p:cNvCxnSpPr/>
          <p:nvPr/>
        </p:nvCxnSpPr>
        <p:spPr>
          <a:xfrm>
            <a:off x="7298416" y="1789834"/>
            <a:ext cx="64938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1C2E461-7D52-28AC-97D4-1984F8292A4E}"/>
              </a:ext>
            </a:extLst>
          </p:cNvPr>
          <p:cNvCxnSpPr/>
          <p:nvPr/>
        </p:nvCxnSpPr>
        <p:spPr>
          <a:xfrm>
            <a:off x="4078741" y="1485900"/>
            <a:ext cx="38690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C3670759-5A18-971E-ECF5-57066F122754}"/>
              </a:ext>
            </a:extLst>
          </p:cNvPr>
          <p:cNvSpPr txBox="1"/>
          <p:nvPr/>
        </p:nvSpPr>
        <p:spPr>
          <a:xfrm>
            <a:off x="1881755" y="2392008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LONP1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F824AD8-A18A-335F-1E2B-E243283C038A}"/>
              </a:ext>
            </a:extLst>
          </p:cNvPr>
          <p:cNvSpPr txBox="1"/>
          <p:nvPr/>
        </p:nvSpPr>
        <p:spPr>
          <a:xfrm>
            <a:off x="1927865" y="2900176"/>
            <a:ext cx="585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CLPX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17737CA-2280-AA9C-42CF-CF0BDEE46D94}"/>
              </a:ext>
            </a:extLst>
          </p:cNvPr>
          <p:cNvSpPr txBox="1"/>
          <p:nvPr/>
        </p:nvSpPr>
        <p:spPr>
          <a:xfrm>
            <a:off x="1919425" y="3403885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TUFM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C7C9046-052C-4B87-F323-37CED94729C8}"/>
              </a:ext>
            </a:extLst>
          </p:cNvPr>
          <p:cNvSpPr txBox="1"/>
          <p:nvPr/>
        </p:nvSpPr>
        <p:spPr>
          <a:xfrm>
            <a:off x="1832158" y="3964459"/>
            <a:ext cx="7872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NDUFA9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DC75136-22C1-5B50-1EC8-87A8AC8A2141}"/>
              </a:ext>
            </a:extLst>
          </p:cNvPr>
          <p:cNvSpPr txBox="1"/>
          <p:nvPr/>
        </p:nvSpPr>
        <p:spPr>
          <a:xfrm>
            <a:off x="1860114" y="4820353"/>
            <a:ext cx="731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20204" pitchFamily="34" charset="0"/>
                <a:cs typeface="Arial" panose="020B0604020202020204" pitchFamily="34" charset="0"/>
              </a:rPr>
              <a:t>MnSOD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4D889BF-B3FD-E0E9-6601-B64FDC95B696}"/>
              </a:ext>
            </a:extLst>
          </p:cNvPr>
          <p:cNvSpPr txBox="1"/>
          <p:nvPr/>
        </p:nvSpPr>
        <p:spPr>
          <a:xfrm>
            <a:off x="3020577" y="1905465"/>
            <a:ext cx="45717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3B69A96F-616B-9A13-95B8-3D96E5042A76}"/>
              </a:ext>
            </a:extLst>
          </p:cNvPr>
          <p:cNvCxnSpPr>
            <a:cxnSpLocks/>
          </p:cNvCxnSpPr>
          <p:nvPr/>
        </p:nvCxnSpPr>
        <p:spPr>
          <a:xfrm flipV="1">
            <a:off x="2569764" y="2530507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9CC2E63C-3D0D-268A-309B-DB71A5B17BF3}"/>
              </a:ext>
            </a:extLst>
          </p:cNvPr>
          <p:cNvCxnSpPr/>
          <p:nvPr/>
        </p:nvCxnSpPr>
        <p:spPr>
          <a:xfrm flipV="1">
            <a:off x="2569764" y="3048556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FE133FCB-5B87-408C-4062-BE3E7164EBAB}"/>
              </a:ext>
            </a:extLst>
          </p:cNvPr>
          <p:cNvCxnSpPr/>
          <p:nvPr/>
        </p:nvCxnSpPr>
        <p:spPr>
          <a:xfrm flipV="1">
            <a:off x="2591404" y="3550647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0A149794-A098-DA6D-2130-98EAAC0003D5}"/>
              </a:ext>
            </a:extLst>
          </p:cNvPr>
          <p:cNvCxnSpPr/>
          <p:nvPr/>
        </p:nvCxnSpPr>
        <p:spPr>
          <a:xfrm flipV="1">
            <a:off x="2569764" y="4063490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00ADC114-3D0D-0CB1-3950-CA407CFC10A5}"/>
              </a:ext>
            </a:extLst>
          </p:cNvPr>
          <p:cNvCxnSpPr/>
          <p:nvPr/>
        </p:nvCxnSpPr>
        <p:spPr>
          <a:xfrm flipV="1">
            <a:off x="2508311" y="4924984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5077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058DB24-325C-1ABC-B5B2-0BEC945DA167}"/>
              </a:ext>
            </a:extLst>
          </p:cNvPr>
          <p:cNvSpPr txBox="1"/>
          <p:nvPr/>
        </p:nvSpPr>
        <p:spPr>
          <a:xfrm>
            <a:off x="77237" y="0"/>
            <a:ext cx="10374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S19A</a:t>
            </a:r>
          </a:p>
        </p:txBody>
      </p:sp>
      <p:pic>
        <p:nvPicPr>
          <p:cNvPr id="6" name="Picture 5" descr="A close-up of a test&#10;&#10;AI-generated content may be incorrect.">
            <a:extLst>
              <a:ext uri="{FF2B5EF4-FFF2-40B4-BE49-F238E27FC236}">
                <a16:creationId xmlns:a16="http://schemas.microsoft.com/office/drawing/2014/main" id="{34954A03-D670-4AB1-ACBB-78F29909D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714" y="1982609"/>
            <a:ext cx="6150359" cy="447298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57F815-A4E6-FE43-07AF-857056453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24</a:t>
            </a:fld>
            <a:endParaRPr lang="en-C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662938-E58B-4766-28D7-EF68440F56ED}"/>
              </a:ext>
            </a:extLst>
          </p:cNvPr>
          <p:cNvSpPr txBox="1"/>
          <p:nvPr/>
        </p:nvSpPr>
        <p:spPr>
          <a:xfrm>
            <a:off x="7687839" y="1481928"/>
            <a:ext cx="522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en-CA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68D87F-B36F-828D-6FC7-6A978F88A672}"/>
              </a:ext>
            </a:extLst>
          </p:cNvPr>
          <p:cNvSpPr txBox="1"/>
          <p:nvPr/>
        </p:nvSpPr>
        <p:spPr>
          <a:xfrm>
            <a:off x="4139273" y="1475254"/>
            <a:ext cx="84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20204" pitchFamily="34" charset="0"/>
                <a:cs typeface="Arial" panose="020B0604020202020204" pitchFamily="34" charset="0"/>
              </a:rPr>
              <a:t>shControl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390FAB-7DD6-C51D-C5AE-869D9FC6CC69}"/>
              </a:ext>
            </a:extLst>
          </p:cNvPr>
          <p:cNvSpPr txBox="1"/>
          <p:nvPr/>
        </p:nvSpPr>
        <p:spPr>
          <a:xfrm>
            <a:off x="5361390" y="1318940"/>
            <a:ext cx="849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shLONP1</a:t>
            </a:r>
          </a:p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 1755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969F15-AAE4-67AA-A702-659F71E8897A}"/>
              </a:ext>
            </a:extLst>
          </p:cNvPr>
          <p:cNvSpPr txBox="1"/>
          <p:nvPr/>
        </p:nvSpPr>
        <p:spPr>
          <a:xfrm>
            <a:off x="6558556" y="1313984"/>
            <a:ext cx="849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shLONP1</a:t>
            </a:r>
          </a:p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 3’UTR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953289-E5C3-5A44-9093-CAAA980DD7E6}"/>
              </a:ext>
            </a:extLst>
          </p:cNvPr>
          <p:cNvSpPr txBox="1"/>
          <p:nvPr/>
        </p:nvSpPr>
        <p:spPr>
          <a:xfrm>
            <a:off x="5766013" y="1065263"/>
            <a:ext cx="7232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OCI-M2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5C75C3-1A77-1016-1D00-8ADBF82BDDDB}"/>
              </a:ext>
            </a:extLst>
          </p:cNvPr>
          <p:cNvSpPr txBox="1"/>
          <p:nvPr/>
        </p:nvSpPr>
        <p:spPr>
          <a:xfrm>
            <a:off x="3965468" y="1764497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6EBE9A2-289D-78AB-361E-A515C5DC4C94}"/>
              </a:ext>
            </a:extLst>
          </p:cNvPr>
          <p:cNvSpPr txBox="1"/>
          <p:nvPr/>
        </p:nvSpPr>
        <p:spPr>
          <a:xfrm>
            <a:off x="4416014" y="1764497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357707-4AFE-DE90-7B55-783646B2B66C}"/>
              </a:ext>
            </a:extLst>
          </p:cNvPr>
          <p:cNvSpPr txBox="1"/>
          <p:nvPr/>
        </p:nvSpPr>
        <p:spPr>
          <a:xfrm>
            <a:off x="4833511" y="1758927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7D949E6-0468-2D0A-4B37-0D7B5DD724A7}"/>
              </a:ext>
            </a:extLst>
          </p:cNvPr>
          <p:cNvSpPr txBox="1"/>
          <p:nvPr/>
        </p:nvSpPr>
        <p:spPr>
          <a:xfrm>
            <a:off x="7624189" y="1753357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F8D93A8-5B79-5265-E699-059A1900ABAC}"/>
              </a:ext>
            </a:extLst>
          </p:cNvPr>
          <p:cNvSpPr txBox="1"/>
          <p:nvPr/>
        </p:nvSpPr>
        <p:spPr>
          <a:xfrm>
            <a:off x="7993100" y="1764497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1BF664D-781E-2471-2081-6291D6D6D2B8}"/>
              </a:ext>
            </a:extLst>
          </p:cNvPr>
          <p:cNvSpPr txBox="1"/>
          <p:nvPr/>
        </p:nvSpPr>
        <p:spPr>
          <a:xfrm>
            <a:off x="1937483" y="2396617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LONP1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B4810D4-31D4-6625-9444-54AF1B06D062}"/>
              </a:ext>
            </a:extLst>
          </p:cNvPr>
          <p:cNvSpPr txBox="1"/>
          <p:nvPr/>
        </p:nvSpPr>
        <p:spPr>
          <a:xfrm>
            <a:off x="1983593" y="2904785"/>
            <a:ext cx="585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CLPX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F9261B0-8B9C-692C-3ABF-F2B274FEC61F}"/>
              </a:ext>
            </a:extLst>
          </p:cNvPr>
          <p:cNvSpPr txBox="1"/>
          <p:nvPr/>
        </p:nvSpPr>
        <p:spPr>
          <a:xfrm>
            <a:off x="1969967" y="3477833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TUFM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78DC067-9D0A-2C04-94B2-F25F11D7FD55}"/>
              </a:ext>
            </a:extLst>
          </p:cNvPr>
          <p:cNvSpPr txBox="1"/>
          <p:nvPr/>
        </p:nvSpPr>
        <p:spPr>
          <a:xfrm>
            <a:off x="1887886" y="4002936"/>
            <a:ext cx="7872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NDUFA9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5AB9D42-5853-C32A-3E30-1315914D188A}"/>
              </a:ext>
            </a:extLst>
          </p:cNvPr>
          <p:cNvSpPr txBox="1"/>
          <p:nvPr/>
        </p:nvSpPr>
        <p:spPr>
          <a:xfrm>
            <a:off x="1915842" y="4884231"/>
            <a:ext cx="731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20204" pitchFamily="34" charset="0"/>
                <a:cs typeface="Arial" panose="020B0604020202020204" pitchFamily="34" charset="0"/>
              </a:rPr>
              <a:t>MnSOD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ABE8ACA-0D13-D098-5FB6-AAC5A4B39427}"/>
              </a:ext>
            </a:extLst>
          </p:cNvPr>
          <p:cNvSpPr txBox="1"/>
          <p:nvPr/>
        </p:nvSpPr>
        <p:spPr>
          <a:xfrm>
            <a:off x="3076305" y="1938949"/>
            <a:ext cx="45717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A3456F1-930A-8AE9-89C3-5DB78AE46B9B}"/>
              </a:ext>
            </a:extLst>
          </p:cNvPr>
          <p:cNvCxnSpPr>
            <a:cxnSpLocks/>
          </p:cNvCxnSpPr>
          <p:nvPr/>
        </p:nvCxnSpPr>
        <p:spPr>
          <a:xfrm flipV="1">
            <a:off x="2684760" y="2535116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3FED659-8EEE-930E-D9F9-7EE22A752E07}"/>
              </a:ext>
            </a:extLst>
          </p:cNvPr>
          <p:cNvCxnSpPr/>
          <p:nvPr/>
        </p:nvCxnSpPr>
        <p:spPr>
          <a:xfrm flipV="1">
            <a:off x="2701693" y="3053165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91D9D87F-4E20-5A1B-9A0E-B77CCA235FDF}"/>
              </a:ext>
            </a:extLst>
          </p:cNvPr>
          <p:cNvCxnSpPr/>
          <p:nvPr/>
        </p:nvCxnSpPr>
        <p:spPr>
          <a:xfrm flipV="1">
            <a:off x="2684760" y="3605673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41160A8-1DEA-1574-2C48-40E2849BAB4D}"/>
              </a:ext>
            </a:extLst>
          </p:cNvPr>
          <p:cNvCxnSpPr/>
          <p:nvPr/>
        </p:nvCxnSpPr>
        <p:spPr>
          <a:xfrm flipV="1">
            <a:off x="2667827" y="4152765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9861984-A327-A454-351E-7641EDE69D86}"/>
              </a:ext>
            </a:extLst>
          </p:cNvPr>
          <p:cNvCxnSpPr/>
          <p:nvPr/>
        </p:nvCxnSpPr>
        <p:spPr>
          <a:xfrm flipV="1">
            <a:off x="2675089" y="5032628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FAD16DFA-7354-5863-1876-17F68F774E46}"/>
              </a:ext>
            </a:extLst>
          </p:cNvPr>
          <p:cNvSpPr txBox="1"/>
          <p:nvPr/>
        </p:nvSpPr>
        <p:spPr>
          <a:xfrm>
            <a:off x="5171354" y="1758927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F51D64B-9A00-2721-CD2C-97583D6EEA56}"/>
              </a:ext>
            </a:extLst>
          </p:cNvPr>
          <p:cNvSpPr txBox="1"/>
          <p:nvPr/>
        </p:nvSpPr>
        <p:spPr>
          <a:xfrm>
            <a:off x="5621900" y="1758927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BAAAB26-0465-9BA5-F4A9-05B2227EDD1F}"/>
              </a:ext>
            </a:extLst>
          </p:cNvPr>
          <p:cNvSpPr txBox="1"/>
          <p:nvPr/>
        </p:nvSpPr>
        <p:spPr>
          <a:xfrm>
            <a:off x="6039397" y="1753357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AC5D902-97DF-52AD-73EF-D573EB608342}"/>
              </a:ext>
            </a:extLst>
          </p:cNvPr>
          <p:cNvSpPr txBox="1"/>
          <p:nvPr/>
        </p:nvSpPr>
        <p:spPr>
          <a:xfrm>
            <a:off x="6333429" y="1758927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E0706AF-1CD9-3B5A-0362-64AD411CFBA3}"/>
              </a:ext>
            </a:extLst>
          </p:cNvPr>
          <p:cNvSpPr txBox="1"/>
          <p:nvPr/>
        </p:nvSpPr>
        <p:spPr>
          <a:xfrm>
            <a:off x="6783975" y="1758927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BA8C16C-EFE9-C726-7C2E-646FC6A4A02A}"/>
              </a:ext>
            </a:extLst>
          </p:cNvPr>
          <p:cNvSpPr txBox="1"/>
          <p:nvPr/>
        </p:nvSpPr>
        <p:spPr>
          <a:xfrm>
            <a:off x="7201472" y="1753357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9206568-80D7-BD4F-A8A7-38CB2408F374}"/>
              </a:ext>
            </a:extLst>
          </p:cNvPr>
          <p:cNvCxnSpPr/>
          <p:nvPr/>
        </p:nvCxnSpPr>
        <p:spPr>
          <a:xfrm>
            <a:off x="4023360" y="1752253"/>
            <a:ext cx="101516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71C52200-27D6-8721-928B-2ED3B1521655}"/>
              </a:ext>
            </a:extLst>
          </p:cNvPr>
          <p:cNvCxnSpPr/>
          <p:nvPr/>
        </p:nvCxnSpPr>
        <p:spPr>
          <a:xfrm>
            <a:off x="5278763" y="1752253"/>
            <a:ext cx="101516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1A182259-B4CE-AA62-7C3D-A946E3FD91BF}"/>
              </a:ext>
            </a:extLst>
          </p:cNvPr>
          <p:cNvCxnSpPr/>
          <p:nvPr/>
        </p:nvCxnSpPr>
        <p:spPr>
          <a:xfrm>
            <a:off x="6420021" y="1752253"/>
            <a:ext cx="101516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7EAFBA1F-AD88-875C-7DBC-0D8EBFD051F5}"/>
              </a:ext>
            </a:extLst>
          </p:cNvPr>
          <p:cNvCxnSpPr/>
          <p:nvPr/>
        </p:nvCxnSpPr>
        <p:spPr>
          <a:xfrm>
            <a:off x="7624189" y="1752253"/>
            <a:ext cx="5865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A0802423-A46C-F201-34F0-8FBE1EA565FD}"/>
              </a:ext>
            </a:extLst>
          </p:cNvPr>
          <p:cNvCxnSpPr/>
          <p:nvPr/>
        </p:nvCxnSpPr>
        <p:spPr>
          <a:xfrm>
            <a:off x="4023360" y="1313984"/>
            <a:ext cx="418737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888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471DDBB-8C7B-FD86-B776-AC07812634D8}"/>
              </a:ext>
            </a:extLst>
          </p:cNvPr>
          <p:cNvSpPr txBox="1"/>
          <p:nvPr/>
        </p:nvSpPr>
        <p:spPr>
          <a:xfrm>
            <a:off x="0" y="0"/>
            <a:ext cx="10374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S19A</a:t>
            </a:r>
          </a:p>
        </p:txBody>
      </p:sp>
      <p:pic>
        <p:nvPicPr>
          <p:cNvPr id="6" name="Picture 5" descr="A close-up of a test tube&#10;&#10;AI-generated content may be incorrect.">
            <a:extLst>
              <a:ext uri="{FF2B5EF4-FFF2-40B4-BE49-F238E27FC236}">
                <a16:creationId xmlns:a16="http://schemas.microsoft.com/office/drawing/2014/main" id="{9E65EEC1-F62C-6879-C2AF-B69A1CA261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59505" y="1110470"/>
            <a:ext cx="4472988" cy="615035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83FE3D-5751-2427-C63E-637FC65B9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25</a:t>
            </a:fld>
            <a:endParaRPr lang="en-C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D0BE17-1B6C-D5B2-42CB-95696ED49848}"/>
              </a:ext>
            </a:extLst>
          </p:cNvPr>
          <p:cNvSpPr txBox="1"/>
          <p:nvPr/>
        </p:nvSpPr>
        <p:spPr>
          <a:xfrm>
            <a:off x="5841334" y="1333924"/>
            <a:ext cx="4331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47D3F0-EB1D-C9DD-022E-94398CEC36F6}"/>
              </a:ext>
            </a:extLst>
          </p:cNvPr>
          <p:cNvSpPr txBox="1"/>
          <p:nvPr/>
        </p:nvSpPr>
        <p:spPr>
          <a:xfrm>
            <a:off x="3880523" y="2054723"/>
            <a:ext cx="370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526D36-2A5B-F857-B348-35DE6549BDF3}"/>
              </a:ext>
            </a:extLst>
          </p:cNvPr>
          <p:cNvSpPr txBox="1"/>
          <p:nvPr/>
        </p:nvSpPr>
        <p:spPr>
          <a:xfrm>
            <a:off x="4344912" y="2054723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1F6669-535B-D8F1-58D3-E6C79BC9F220}"/>
              </a:ext>
            </a:extLst>
          </p:cNvPr>
          <p:cNvSpPr txBox="1"/>
          <p:nvPr/>
        </p:nvSpPr>
        <p:spPr>
          <a:xfrm>
            <a:off x="4747440" y="2054722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53EBD6-9BDE-B4C1-88DC-615357006788}"/>
              </a:ext>
            </a:extLst>
          </p:cNvPr>
          <p:cNvSpPr txBox="1"/>
          <p:nvPr/>
        </p:nvSpPr>
        <p:spPr>
          <a:xfrm>
            <a:off x="7513828" y="1716132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en-CA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C060799-7EA7-45FB-991C-CFFC4A2DDC0B}"/>
              </a:ext>
            </a:extLst>
          </p:cNvPr>
          <p:cNvSpPr txBox="1"/>
          <p:nvPr/>
        </p:nvSpPr>
        <p:spPr>
          <a:xfrm>
            <a:off x="4120820" y="1702933"/>
            <a:ext cx="731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 err="1">
                <a:latin typeface="Arial" panose="020B0604020202020204" pitchFamily="34" charset="0"/>
                <a:cs typeface="Arial" panose="020B0604020202020204" pitchFamily="34" charset="0"/>
              </a:rPr>
              <a:t>shControl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FED77A-1445-5D6A-C704-2FA2F358E6B7}"/>
              </a:ext>
            </a:extLst>
          </p:cNvPr>
          <p:cNvSpPr txBox="1"/>
          <p:nvPr/>
        </p:nvSpPr>
        <p:spPr>
          <a:xfrm>
            <a:off x="5253995" y="1600680"/>
            <a:ext cx="737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shLONP1</a:t>
            </a:r>
          </a:p>
          <a:p>
            <a:pPr algn="ctr"/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 1755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9424424-7086-6478-4DC7-198C2E1F1E90}"/>
              </a:ext>
            </a:extLst>
          </p:cNvPr>
          <p:cNvSpPr txBox="1"/>
          <p:nvPr/>
        </p:nvSpPr>
        <p:spPr>
          <a:xfrm>
            <a:off x="6376114" y="1600680"/>
            <a:ext cx="737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shLONP1</a:t>
            </a:r>
          </a:p>
          <a:p>
            <a:pPr algn="ctr"/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 3’UTR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40BB995-A4F5-3F44-3072-7F93CEB21DC2}"/>
              </a:ext>
            </a:extLst>
          </p:cNvPr>
          <p:cNvCxnSpPr>
            <a:cxnSpLocks/>
          </p:cNvCxnSpPr>
          <p:nvPr/>
        </p:nvCxnSpPr>
        <p:spPr>
          <a:xfrm>
            <a:off x="4064000" y="1586990"/>
            <a:ext cx="3987800" cy="136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D87465B8-5FF5-1926-4CA1-2FAF83872384}"/>
              </a:ext>
            </a:extLst>
          </p:cNvPr>
          <p:cNvSpPr txBox="1"/>
          <p:nvPr/>
        </p:nvSpPr>
        <p:spPr>
          <a:xfrm>
            <a:off x="1881996" y="2654049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LONP1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60A9F3F-448D-5B5B-5582-3E8F78C8E7A3}"/>
              </a:ext>
            </a:extLst>
          </p:cNvPr>
          <p:cNvSpPr txBox="1"/>
          <p:nvPr/>
        </p:nvSpPr>
        <p:spPr>
          <a:xfrm>
            <a:off x="1933292" y="3104495"/>
            <a:ext cx="585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CLPX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7F6A95F-C59B-5239-07C2-D2FAE121BB3B}"/>
              </a:ext>
            </a:extLst>
          </p:cNvPr>
          <p:cNvSpPr txBox="1"/>
          <p:nvPr/>
        </p:nvSpPr>
        <p:spPr>
          <a:xfrm>
            <a:off x="1919666" y="3593121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TUFM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FBC2E5D-0334-8405-8DB0-C1CD5AB2DD49}"/>
              </a:ext>
            </a:extLst>
          </p:cNvPr>
          <p:cNvSpPr txBox="1"/>
          <p:nvPr/>
        </p:nvSpPr>
        <p:spPr>
          <a:xfrm>
            <a:off x="1832399" y="3993410"/>
            <a:ext cx="7872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NDUFA9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D6C60E6-2B0C-D815-168C-FC55F3EA9C5C}"/>
              </a:ext>
            </a:extLst>
          </p:cNvPr>
          <p:cNvSpPr txBox="1"/>
          <p:nvPr/>
        </p:nvSpPr>
        <p:spPr>
          <a:xfrm>
            <a:off x="1860355" y="4716717"/>
            <a:ext cx="731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20204" pitchFamily="34" charset="0"/>
                <a:cs typeface="Arial" panose="020B0604020202020204" pitchFamily="34" charset="0"/>
              </a:rPr>
              <a:t>MnSOD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8BB437B-D01D-571D-7E64-6A49DE02088F}"/>
              </a:ext>
            </a:extLst>
          </p:cNvPr>
          <p:cNvSpPr txBox="1"/>
          <p:nvPr/>
        </p:nvSpPr>
        <p:spPr>
          <a:xfrm>
            <a:off x="2792231" y="2171783"/>
            <a:ext cx="457176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CED8C33C-2EB2-EB90-06B5-A662095772C3}"/>
              </a:ext>
            </a:extLst>
          </p:cNvPr>
          <p:cNvCxnSpPr>
            <a:cxnSpLocks/>
          </p:cNvCxnSpPr>
          <p:nvPr/>
        </p:nvCxnSpPr>
        <p:spPr>
          <a:xfrm flipV="1">
            <a:off x="2570006" y="2775889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4A99BA9-AE9E-BD68-277A-BB5FF2934808}"/>
              </a:ext>
            </a:extLst>
          </p:cNvPr>
          <p:cNvCxnSpPr/>
          <p:nvPr/>
        </p:nvCxnSpPr>
        <p:spPr>
          <a:xfrm flipV="1">
            <a:off x="2561957" y="3242995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CF65783-456E-2B69-BE4A-F2600B3D60C3}"/>
              </a:ext>
            </a:extLst>
          </p:cNvPr>
          <p:cNvCxnSpPr/>
          <p:nvPr/>
        </p:nvCxnSpPr>
        <p:spPr>
          <a:xfrm flipV="1">
            <a:off x="2545429" y="3710100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40996A9-A883-56E8-8A73-7DCCB66772C5}"/>
              </a:ext>
            </a:extLst>
          </p:cNvPr>
          <p:cNvCxnSpPr/>
          <p:nvPr/>
        </p:nvCxnSpPr>
        <p:spPr>
          <a:xfrm flipV="1">
            <a:off x="2545429" y="4131910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36DE0336-4152-D4CA-D0FB-306B20E85546}"/>
              </a:ext>
            </a:extLst>
          </p:cNvPr>
          <p:cNvCxnSpPr/>
          <p:nvPr/>
        </p:nvCxnSpPr>
        <p:spPr>
          <a:xfrm flipV="1">
            <a:off x="2553896" y="4855217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89E90A5D-4FBC-0E0F-5B67-A62C510960C6}"/>
              </a:ext>
            </a:extLst>
          </p:cNvPr>
          <p:cNvSpPr txBox="1"/>
          <p:nvPr/>
        </p:nvSpPr>
        <p:spPr>
          <a:xfrm>
            <a:off x="5041523" y="2054722"/>
            <a:ext cx="370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680C83A-7DDC-5C9F-9F67-69B569F5EC62}"/>
              </a:ext>
            </a:extLst>
          </p:cNvPr>
          <p:cNvSpPr txBox="1"/>
          <p:nvPr/>
        </p:nvSpPr>
        <p:spPr>
          <a:xfrm>
            <a:off x="5505912" y="2054722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EAACC8F-2FE3-EF56-9E85-C778156906D1}"/>
              </a:ext>
            </a:extLst>
          </p:cNvPr>
          <p:cNvSpPr txBox="1"/>
          <p:nvPr/>
        </p:nvSpPr>
        <p:spPr>
          <a:xfrm>
            <a:off x="5908440" y="2054721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3F62026-0BC1-ECCD-92EF-7C6D4D09C729}"/>
              </a:ext>
            </a:extLst>
          </p:cNvPr>
          <p:cNvSpPr txBox="1"/>
          <p:nvPr/>
        </p:nvSpPr>
        <p:spPr>
          <a:xfrm>
            <a:off x="6180663" y="2052426"/>
            <a:ext cx="370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EEFDC8D-70A7-D24B-2B9B-E40ABBF860BE}"/>
              </a:ext>
            </a:extLst>
          </p:cNvPr>
          <p:cNvSpPr txBox="1"/>
          <p:nvPr/>
        </p:nvSpPr>
        <p:spPr>
          <a:xfrm>
            <a:off x="6645052" y="2052426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6CE47CA-0D31-7E6C-265C-627AACE8346B}"/>
              </a:ext>
            </a:extLst>
          </p:cNvPr>
          <p:cNvSpPr txBox="1"/>
          <p:nvPr/>
        </p:nvSpPr>
        <p:spPr>
          <a:xfrm>
            <a:off x="7047580" y="2052425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51F4C40-7E05-4CFF-B3D0-DF4144B94E76}"/>
              </a:ext>
            </a:extLst>
          </p:cNvPr>
          <p:cNvSpPr txBox="1"/>
          <p:nvPr/>
        </p:nvSpPr>
        <p:spPr>
          <a:xfrm>
            <a:off x="7442651" y="2052426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9E63C7F-4E26-2334-59EA-364DF5D03433}"/>
              </a:ext>
            </a:extLst>
          </p:cNvPr>
          <p:cNvSpPr txBox="1"/>
          <p:nvPr/>
        </p:nvSpPr>
        <p:spPr>
          <a:xfrm>
            <a:off x="7845179" y="2052425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EB16CACF-31AC-1AE6-51A8-13AC19165313}"/>
              </a:ext>
            </a:extLst>
          </p:cNvPr>
          <p:cNvCxnSpPr>
            <a:cxnSpLocks/>
          </p:cNvCxnSpPr>
          <p:nvPr/>
        </p:nvCxnSpPr>
        <p:spPr>
          <a:xfrm>
            <a:off x="4064000" y="1949155"/>
            <a:ext cx="882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B56E5C7-4236-9FAD-95E7-CF587B89D732}"/>
              </a:ext>
            </a:extLst>
          </p:cNvPr>
          <p:cNvCxnSpPr>
            <a:cxnSpLocks/>
          </p:cNvCxnSpPr>
          <p:nvPr/>
        </p:nvCxnSpPr>
        <p:spPr>
          <a:xfrm>
            <a:off x="5213350" y="1949155"/>
            <a:ext cx="882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CD387E4D-D59B-2ED8-E77C-B77413C38856}"/>
              </a:ext>
            </a:extLst>
          </p:cNvPr>
          <p:cNvCxnSpPr>
            <a:cxnSpLocks/>
          </p:cNvCxnSpPr>
          <p:nvPr/>
        </p:nvCxnSpPr>
        <p:spPr>
          <a:xfrm>
            <a:off x="6303634" y="1949155"/>
            <a:ext cx="882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84F84A79-4C08-A11F-F765-93304ABD6CF0}"/>
              </a:ext>
            </a:extLst>
          </p:cNvPr>
          <p:cNvCxnSpPr/>
          <p:nvPr/>
        </p:nvCxnSpPr>
        <p:spPr>
          <a:xfrm>
            <a:off x="7442651" y="1949155"/>
            <a:ext cx="60914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59885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85E8465-1C42-DDD5-5CDD-775C460F4943}"/>
              </a:ext>
            </a:extLst>
          </p:cNvPr>
          <p:cNvSpPr txBox="1"/>
          <p:nvPr/>
        </p:nvSpPr>
        <p:spPr>
          <a:xfrm>
            <a:off x="0" y="0"/>
            <a:ext cx="10374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S19A</a:t>
            </a:r>
          </a:p>
        </p:txBody>
      </p:sp>
      <p:pic>
        <p:nvPicPr>
          <p:cNvPr id="8" name="Picture 7" descr="A close-up of a dna test&#10;&#10;AI-generated content may be incorrect.">
            <a:extLst>
              <a:ext uri="{FF2B5EF4-FFF2-40B4-BE49-F238E27FC236}">
                <a16:creationId xmlns:a16="http://schemas.microsoft.com/office/drawing/2014/main" id="{CECB6E15-1BC2-6A5B-5D6A-190CB28E3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539" y="1837643"/>
            <a:ext cx="6150359" cy="447298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621416-30C1-2A20-F8EB-0E19B5D82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26</a:t>
            </a:fld>
            <a:endParaRPr lang="en-C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D8E4A4-576E-458A-2021-EF134BCB2E32}"/>
              </a:ext>
            </a:extLst>
          </p:cNvPr>
          <p:cNvSpPr txBox="1"/>
          <p:nvPr/>
        </p:nvSpPr>
        <p:spPr>
          <a:xfrm>
            <a:off x="5976688" y="1398922"/>
            <a:ext cx="4331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NB4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776746-E914-57ED-E5C3-BBB5C7E39D2D}"/>
              </a:ext>
            </a:extLst>
          </p:cNvPr>
          <p:cNvSpPr txBox="1"/>
          <p:nvPr/>
        </p:nvSpPr>
        <p:spPr>
          <a:xfrm>
            <a:off x="4240847" y="2024776"/>
            <a:ext cx="370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5C4752-39F1-1F25-4418-275CF4A50AAE}"/>
              </a:ext>
            </a:extLst>
          </p:cNvPr>
          <p:cNvSpPr txBox="1"/>
          <p:nvPr/>
        </p:nvSpPr>
        <p:spPr>
          <a:xfrm>
            <a:off x="4702167" y="2024776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5E2464-DF00-A66B-5A2F-956E1C05DA6B}"/>
              </a:ext>
            </a:extLst>
          </p:cNvPr>
          <p:cNvSpPr txBox="1"/>
          <p:nvPr/>
        </p:nvSpPr>
        <p:spPr>
          <a:xfrm>
            <a:off x="5049896" y="2024776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C91DF73-5263-F90F-BC5E-758BCC5660D2}"/>
              </a:ext>
            </a:extLst>
          </p:cNvPr>
          <p:cNvSpPr txBox="1"/>
          <p:nvPr/>
        </p:nvSpPr>
        <p:spPr>
          <a:xfrm>
            <a:off x="7634719" y="1765094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en-CA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7A82DC-1FD5-1ACC-DD94-45AB5885EF78}"/>
              </a:ext>
            </a:extLst>
          </p:cNvPr>
          <p:cNvSpPr txBox="1"/>
          <p:nvPr/>
        </p:nvSpPr>
        <p:spPr>
          <a:xfrm>
            <a:off x="4368168" y="1765095"/>
            <a:ext cx="731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 err="1">
                <a:latin typeface="Arial" panose="020B0604020202020204" pitchFamily="34" charset="0"/>
                <a:cs typeface="Arial" panose="020B0604020202020204" pitchFamily="34" charset="0"/>
              </a:rPr>
              <a:t>shControl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DB0CAA-FD51-E28F-AD43-DA317D7A7F32}"/>
              </a:ext>
            </a:extLst>
          </p:cNvPr>
          <p:cNvSpPr txBox="1"/>
          <p:nvPr/>
        </p:nvSpPr>
        <p:spPr>
          <a:xfrm>
            <a:off x="5467140" y="1611207"/>
            <a:ext cx="737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shLONP1</a:t>
            </a:r>
          </a:p>
          <a:p>
            <a:pPr algn="ctr"/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 1755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8BAB50-9AD0-A965-3395-05E72DA0BD11}"/>
              </a:ext>
            </a:extLst>
          </p:cNvPr>
          <p:cNvSpPr txBox="1"/>
          <p:nvPr/>
        </p:nvSpPr>
        <p:spPr>
          <a:xfrm>
            <a:off x="6534922" y="1613276"/>
            <a:ext cx="737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shLONP1</a:t>
            </a:r>
          </a:p>
          <a:p>
            <a:pPr algn="ctr"/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 3’UTR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969434C-9C94-03DF-CB6B-88E5588F71A8}"/>
              </a:ext>
            </a:extLst>
          </p:cNvPr>
          <p:cNvSpPr txBox="1"/>
          <p:nvPr/>
        </p:nvSpPr>
        <p:spPr>
          <a:xfrm>
            <a:off x="2313427" y="2528098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LONP1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CB0782B-8835-92E7-7F54-43608E464E99}"/>
              </a:ext>
            </a:extLst>
          </p:cNvPr>
          <p:cNvSpPr txBox="1"/>
          <p:nvPr/>
        </p:nvSpPr>
        <p:spPr>
          <a:xfrm>
            <a:off x="2364722" y="3026595"/>
            <a:ext cx="585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CLPX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9D81576-A7FA-5AFD-1E60-CCF77117D461}"/>
              </a:ext>
            </a:extLst>
          </p:cNvPr>
          <p:cNvSpPr txBox="1"/>
          <p:nvPr/>
        </p:nvSpPr>
        <p:spPr>
          <a:xfrm>
            <a:off x="2334412" y="3575270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TUFM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548F22E-B243-D331-4716-E358C05C8B14}"/>
              </a:ext>
            </a:extLst>
          </p:cNvPr>
          <p:cNvSpPr txBox="1"/>
          <p:nvPr/>
        </p:nvSpPr>
        <p:spPr>
          <a:xfrm>
            <a:off x="2233624" y="4145993"/>
            <a:ext cx="7872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NDUFA9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56B0F42-6457-9812-BB1C-32EA4AD7A09B}"/>
              </a:ext>
            </a:extLst>
          </p:cNvPr>
          <p:cNvSpPr txBox="1"/>
          <p:nvPr/>
        </p:nvSpPr>
        <p:spPr>
          <a:xfrm>
            <a:off x="2222302" y="5021517"/>
            <a:ext cx="731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 err="1">
                <a:latin typeface="Arial" panose="020B0604020202020204" pitchFamily="34" charset="0"/>
                <a:cs typeface="Arial" panose="020B0604020202020204" pitchFamily="34" charset="0"/>
              </a:rPr>
              <a:t>MnSOD</a:t>
            </a: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1391A0E-6FBF-1775-16D9-101FFDEF02B3}"/>
              </a:ext>
            </a:extLst>
          </p:cNvPr>
          <p:cNvSpPr txBox="1"/>
          <p:nvPr/>
        </p:nvSpPr>
        <p:spPr>
          <a:xfrm>
            <a:off x="3314038" y="2004063"/>
            <a:ext cx="45717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ED7DA0D-782A-DFF0-CA88-88786D9B11D0}"/>
              </a:ext>
            </a:extLst>
          </p:cNvPr>
          <p:cNvCxnSpPr>
            <a:cxnSpLocks/>
          </p:cNvCxnSpPr>
          <p:nvPr/>
        </p:nvCxnSpPr>
        <p:spPr>
          <a:xfrm flipV="1">
            <a:off x="2979560" y="2666944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ACD7D93D-0690-50FC-F6EB-1C5A4011E36A}"/>
              </a:ext>
            </a:extLst>
          </p:cNvPr>
          <p:cNvCxnSpPr/>
          <p:nvPr/>
        </p:nvCxnSpPr>
        <p:spPr>
          <a:xfrm flipV="1">
            <a:off x="2995286" y="3165095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CE33825-C444-4546-1DE6-16936E1F9A5B}"/>
              </a:ext>
            </a:extLst>
          </p:cNvPr>
          <p:cNvCxnSpPr/>
          <p:nvPr/>
        </p:nvCxnSpPr>
        <p:spPr>
          <a:xfrm flipV="1">
            <a:off x="2984020" y="3713770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A272AD9-BF47-2805-4B53-26E212A1E035}"/>
              </a:ext>
            </a:extLst>
          </p:cNvPr>
          <p:cNvCxnSpPr/>
          <p:nvPr/>
        </p:nvCxnSpPr>
        <p:spPr>
          <a:xfrm flipV="1">
            <a:off x="2958620" y="4276201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39DE50E-8393-2638-F61C-A4FAAE7F53F2}"/>
              </a:ext>
            </a:extLst>
          </p:cNvPr>
          <p:cNvCxnSpPr/>
          <p:nvPr/>
        </p:nvCxnSpPr>
        <p:spPr>
          <a:xfrm flipV="1">
            <a:off x="2899247" y="5160017"/>
            <a:ext cx="1126132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4CE9F29D-16FC-D6A6-8DF4-D9D1B58CA3B2}"/>
              </a:ext>
            </a:extLst>
          </p:cNvPr>
          <p:cNvSpPr txBox="1"/>
          <p:nvPr/>
        </p:nvSpPr>
        <p:spPr>
          <a:xfrm>
            <a:off x="5365054" y="2024776"/>
            <a:ext cx="370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1D2FBA4-780C-9D64-9C9B-5AF91C3F6568}"/>
              </a:ext>
            </a:extLst>
          </p:cNvPr>
          <p:cNvSpPr txBox="1"/>
          <p:nvPr/>
        </p:nvSpPr>
        <p:spPr>
          <a:xfrm>
            <a:off x="5759164" y="2024776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03C7B5F-EAC2-2201-5B77-69FCC8ABE44A}"/>
              </a:ext>
            </a:extLst>
          </p:cNvPr>
          <p:cNvSpPr txBox="1"/>
          <p:nvPr/>
        </p:nvSpPr>
        <p:spPr>
          <a:xfrm>
            <a:off x="6096000" y="2024776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457072E-3A4A-B81F-AE27-FD03406B304D}"/>
              </a:ext>
            </a:extLst>
          </p:cNvPr>
          <p:cNvSpPr txBox="1"/>
          <p:nvPr/>
        </p:nvSpPr>
        <p:spPr>
          <a:xfrm>
            <a:off x="6432836" y="2024776"/>
            <a:ext cx="370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F93936C-3761-54BB-540D-A73B8FB9CB27}"/>
              </a:ext>
            </a:extLst>
          </p:cNvPr>
          <p:cNvSpPr txBox="1"/>
          <p:nvPr/>
        </p:nvSpPr>
        <p:spPr>
          <a:xfrm>
            <a:off x="6826946" y="2024776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E415D03-6B52-228C-648B-81B57F56DDD1}"/>
              </a:ext>
            </a:extLst>
          </p:cNvPr>
          <p:cNvSpPr txBox="1"/>
          <p:nvPr/>
        </p:nvSpPr>
        <p:spPr>
          <a:xfrm>
            <a:off x="7163782" y="2024776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2C0DA25-6E4E-F596-9799-EBEB5EF217E3}"/>
              </a:ext>
            </a:extLst>
          </p:cNvPr>
          <p:cNvSpPr txBox="1"/>
          <p:nvPr/>
        </p:nvSpPr>
        <p:spPr>
          <a:xfrm>
            <a:off x="7557892" y="2024776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3E6819A-6666-AF6B-A73C-BBA450F740E9}"/>
              </a:ext>
            </a:extLst>
          </p:cNvPr>
          <p:cNvSpPr txBox="1"/>
          <p:nvPr/>
        </p:nvSpPr>
        <p:spPr>
          <a:xfrm>
            <a:off x="7894728" y="2024776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43A3FE88-329E-60F1-B77D-B074800ED3BD}"/>
              </a:ext>
            </a:extLst>
          </p:cNvPr>
          <p:cNvCxnSpPr/>
          <p:nvPr/>
        </p:nvCxnSpPr>
        <p:spPr>
          <a:xfrm>
            <a:off x="4379446" y="1996446"/>
            <a:ext cx="84130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75A85F2-F6A0-8B34-2FC9-24C680484129}"/>
              </a:ext>
            </a:extLst>
          </p:cNvPr>
          <p:cNvCxnSpPr/>
          <p:nvPr/>
        </p:nvCxnSpPr>
        <p:spPr>
          <a:xfrm>
            <a:off x="5443409" y="2004069"/>
            <a:ext cx="84130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7CE2C06-FE7A-4115-724E-BEF970A4E547}"/>
              </a:ext>
            </a:extLst>
          </p:cNvPr>
          <p:cNvCxnSpPr/>
          <p:nvPr/>
        </p:nvCxnSpPr>
        <p:spPr>
          <a:xfrm>
            <a:off x="6524960" y="2004063"/>
            <a:ext cx="84130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F2F59CC8-7513-A358-B48E-37E1EE350A54}"/>
              </a:ext>
            </a:extLst>
          </p:cNvPr>
          <p:cNvCxnSpPr/>
          <p:nvPr/>
        </p:nvCxnSpPr>
        <p:spPr>
          <a:xfrm>
            <a:off x="7621302" y="1990049"/>
            <a:ext cx="457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95907D9-D334-8E5F-C3E4-107C0A45A45B}"/>
              </a:ext>
            </a:extLst>
          </p:cNvPr>
          <p:cNvCxnSpPr/>
          <p:nvPr/>
        </p:nvCxnSpPr>
        <p:spPr>
          <a:xfrm>
            <a:off x="4427192" y="1611207"/>
            <a:ext cx="36125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45511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test tube&#10;&#10;AI-generated content may be incorrect.">
            <a:extLst>
              <a:ext uri="{FF2B5EF4-FFF2-40B4-BE49-F238E27FC236}">
                <a16:creationId xmlns:a16="http://schemas.microsoft.com/office/drawing/2014/main" id="{AD0CCEFB-CB88-6CAB-4B95-E3D0C761A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22759" y="1826932"/>
            <a:ext cx="2981992" cy="4100239"/>
          </a:xfrm>
          <a:prstGeom prst="rect">
            <a:avLst/>
          </a:prstGeom>
        </p:spPr>
      </p:pic>
      <p:pic>
        <p:nvPicPr>
          <p:cNvPr id="9" name="Picture 8" descr="A close-up of a test tube&#10;&#10;AI-generated content may be incorrect.">
            <a:extLst>
              <a:ext uri="{FF2B5EF4-FFF2-40B4-BE49-F238E27FC236}">
                <a16:creationId xmlns:a16="http://schemas.microsoft.com/office/drawing/2014/main" id="{880D3683-8B56-4CE9-5FF7-8840DB3E5C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51" y="2386055"/>
            <a:ext cx="4100239" cy="29819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FB790C-93AC-1068-28D5-52DA3648ECCB}"/>
              </a:ext>
            </a:extLst>
          </p:cNvPr>
          <p:cNvSpPr txBox="1"/>
          <p:nvPr/>
        </p:nvSpPr>
        <p:spPr>
          <a:xfrm>
            <a:off x="0" y="0"/>
            <a:ext cx="934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S21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427E54-0567-232A-EBBE-C0E5139DD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27</a:t>
            </a:fld>
            <a:endParaRPr lang="en-CA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5C701CB-D3E9-7F18-F982-0BFCDC9A2657}"/>
              </a:ext>
            </a:extLst>
          </p:cNvPr>
          <p:cNvSpPr txBox="1"/>
          <p:nvPr/>
        </p:nvSpPr>
        <p:spPr>
          <a:xfrm>
            <a:off x="100091" y="2382602"/>
            <a:ext cx="5870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FLAG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EAED51-D0F6-ADE7-7EEC-738286CB2F80}"/>
              </a:ext>
            </a:extLst>
          </p:cNvPr>
          <p:cNvSpPr txBox="1"/>
          <p:nvPr/>
        </p:nvSpPr>
        <p:spPr>
          <a:xfrm>
            <a:off x="100893" y="2686010"/>
            <a:ext cx="585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CLPX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C88EE3-6A19-D85C-2B1E-1941C8CAFA91}"/>
              </a:ext>
            </a:extLst>
          </p:cNvPr>
          <p:cNvSpPr txBox="1"/>
          <p:nvPr/>
        </p:nvSpPr>
        <p:spPr>
          <a:xfrm>
            <a:off x="87267" y="2992642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TUFM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C4CE12-3A36-EC88-A0C6-68EB7E509854}"/>
              </a:ext>
            </a:extLst>
          </p:cNvPr>
          <p:cNvSpPr txBox="1"/>
          <p:nvPr/>
        </p:nvSpPr>
        <p:spPr>
          <a:xfrm>
            <a:off x="0" y="3301589"/>
            <a:ext cx="7872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NDUFA9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181EE55-B723-6975-B073-F6D0592B4653}"/>
              </a:ext>
            </a:extLst>
          </p:cNvPr>
          <p:cNvCxnSpPr>
            <a:cxnSpLocks/>
          </p:cNvCxnSpPr>
          <p:nvPr/>
        </p:nvCxnSpPr>
        <p:spPr>
          <a:xfrm>
            <a:off x="766842" y="2512922"/>
            <a:ext cx="593585" cy="70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F7D4A1FE-253A-D85A-AB50-B7CF610EDCA9}"/>
              </a:ext>
            </a:extLst>
          </p:cNvPr>
          <p:cNvSpPr txBox="1"/>
          <p:nvPr/>
        </p:nvSpPr>
        <p:spPr>
          <a:xfrm>
            <a:off x="817337" y="2114697"/>
            <a:ext cx="43954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4CE176E-8C7F-ECB8-B0EC-6CC998D82B42}"/>
              </a:ext>
            </a:extLst>
          </p:cNvPr>
          <p:cNvSpPr txBox="1"/>
          <p:nvPr/>
        </p:nvSpPr>
        <p:spPr>
          <a:xfrm>
            <a:off x="7968156" y="2542080"/>
            <a:ext cx="4571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12F6A7A-E69B-4703-2FE0-87CABA29BF45}"/>
              </a:ext>
            </a:extLst>
          </p:cNvPr>
          <p:cNvCxnSpPr>
            <a:cxnSpLocks/>
          </p:cNvCxnSpPr>
          <p:nvPr/>
        </p:nvCxnSpPr>
        <p:spPr>
          <a:xfrm>
            <a:off x="740645" y="2828259"/>
            <a:ext cx="593585" cy="70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788F013-7C4D-9FF4-574D-41C60786EDC9}"/>
              </a:ext>
            </a:extLst>
          </p:cNvPr>
          <p:cNvCxnSpPr>
            <a:cxnSpLocks/>
          </p:cNvCxnSpPr>
          <p:nvPr/>
        </p:nvCxnSpPr>
        <p:spPr>
          <a:xfrm>
            <a:off x="736284" y="3131142"/>
            <a:ext cx="593585" cy="70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C9B8FAB-27A2-6ECF-B61D-C9AF360735D4}"/>
              </a:ext>
            </a:extLst>
          </p:cNvPr>
          <p:cNvCxnSpPr>
            <a:cxnSpLocks/>
          </p:cNvCxnSpPr>
          <p:nvPr/>
        </p:nvCxnSpPr>
        <p:spPr>
          <a:xfrm>
            <a:off x="723016" y="3437074"/>
            <a:ext cx="593585" cy="70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D105CFA6-85AC-A998-DC33-76208AAB5E38}"/>
              </a:ext>
            </a:extLst>
          </p:cNvPr>
          <p:cNvSpPr txBox="1"/>
          <p:nvPr/>
        </p:nvSpPr>
        <p:spPr>
          <a:xfrm>
            <a:off x="27956" y="3776761"/>
            <a:ext cx="731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MnSOD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F278FC9-9798-6E2F-B167-47700057BA94}"/>
              </a:ext>
            </a:extLst>
          </p:cNvPr>
          <p:cNvCxnSpPr>
            <a:cxnSpLocks/>
          </p:cNvCxnSpPr>
          <p:nvPr/>
        </p:nvCxnSpPr>
        <p:spPr>
          <a:xfrm>
            <a:off x="718998" y="3931770"/>
            <a:ext cx="593585" cy="70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1F304E7D-90F0-78A5-D93B-C9424613A138}"/>
              </a:ext>
            </a:extLst>
          </p:cNvPr>
          <p:cNvSpPr txBox="1"/>
          <p:nvPr/>
        </p:nvSpPr>
        <p:spPr>
          <a:xfrm>
            <a:off x="5407686" y="4169583"/>
            <a:ext cx="2316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FLAG fragment stripped and 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re-blotted with LONP1 antibody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D88304B-CE65-7BB6-97C8-27FE74FB1062}"/>
              </a:ext>
            </a:extLst>
          </p:cNvPr>
          <p:cNvCxnSpPr>
            <a:cxnSpLocks/>
          </p:cNvCxnSpPr>
          <p:nvPr/>
        </p:nvCxnSpPr>
        <p:spPr>
          <a:xfrm flipV="1">
            <a:off x="5445227" y="3931770"/>
            <a:ext cx="1834919" cy="144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DD992158-A3C0-B7FF-BBA9-B7746524024A}"/>
              </a:ext>
            </a:extLst>
          </p:cNvPr>
          <p:cNvSpPr txBox="1"/>
          <p:nvPr/>
        </p:nvSpPr>
        <p:spPr>
          <a:xfrm>
            <a:off x="7280146" y="2926110"/>
            <a:ext cx="6880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LONP1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4ADB1F2-FB24-5863-2CD2-4EA13E0D1653}"/>
              </a:ext>
            </a:extLst>
          </p:cNvPr>
          <p:cNvCxnSpPr>
            <a:cxnSpLocks/>
          </p:cNvCxnSpPr>
          <p:nvPr/>
        </p:nvCxnSpPr>
        <p:spPr>
          <a:xfrm>
            <a:off x="7922400" y="3064610"/>
            <a:ext cx="593585" cy="70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Left Brace 51">
            <a:extLst>
              <a:ext uri="{FF2B5EF4-FFF2-40B4-BE49-F238E27FC236}">
                <a16:creationId xmlns:a16="http://schemas.microsoft.com/office/drawing/2014/main" id="{F93D8FDD-7F97-B92A-2088-498A818B8996}"/>
              </a:ext>
            </a:extLst>
          </p:cNvPr>
          <p:cNvSpPr/>
          <p:nvPr/>
        </p:nvSpPr>
        <p:spPr>
          <a:xfrm>
            <a:off x="7778750" y="2382602"/>
            <a:ext cx="180601" cy="37354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9DA2B55-03E9-5CF5-D330-B97D59897A7B}"/>
              </a:ext>
            </a:extLst>
          </p:cNvPr>
          <p:cNvSpPr txBox="1"/>
          <p:nvPr/>
        </p:nvSpPr>
        <p:spPr>
          <a:xfrm>
            <a:off x="6033166" y="2434715"/>
            <a:ext cx="1741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manuscript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07A140E-19CE-775F-7188-86079B71474A}"/>
              </a:ext>
            </a:extLst>
          </p:cNvPr>
          <p:cNvSpPr txBox="1"/>
          <p:nvPr/>
        </p:nvSpPr>
        <p:spPr>
          <a:xfrm>
            <a:off x="1348656" y="2143984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8" name="Table 67">
            <a:extLst>
              <a:ext uri="{FF2B5EF4-FFF2-40B4-BE49-F238E27FC236}">
                <a16:creationId xmlns:a16="http://schemas.microsoft.com/office/drawing/2014/main" id="{41A685CC-CD80-4C6C-43A0-CE69B7FF61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934025"/>
              </p:ext>
            </p:extLst>
          </p:nvPr>
        </p:nvGraphicFramePr>
        <p:xfrm>
          <a:off x="8644120" y="3466238"/>
          <a:ext cx="334723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177">
                  <a:extLst>
                    <a:ext uri="{9D8B030D-6E8A-4147-A177-3AD203B41FA5}">
                      <a16:colId xmlns:a16="http://schemas.microsoft.com/office/drawing/2014/main" val="283521695"/>
                    </a:ext>
                  </a:extLst>
                </a:gridCol>
                <a:gridCol w="478177">
                  <a:extLst>
                    <a:ext uri="{9D8B030D-6E8A-4147-A177-3AD203B41FA5}">
                      <a16:colId xmlns:a16="http://schemas.microsoft.com/office/drawing/2014/main" val="3358970754"/>
                    </a:ext>
                  </a:extLst>
                </a:gridCol>
                <a:gridCol w="478177">
                  <a:extLst>
                    <a:ext uri="{9D8B030D-6E8A-4147-A177-3AD203B41FA5}">
                      <a16:colId xmlns:a16="http://schemas.microsoft.com/office/drawing/2014/main" val="1881756557"/>
                    </a:ext>
                  </a:extLst>
                </a:gridCol>
                <a:gridCol w="478177">
                  <a:extLst>
                    <a:ext uri="{9D8B030D-6E8A-4147-A177-3AD203B41FA5}">
                      <a16:colId xmlns:a16="http://schemas.microsoft.com/office/drawing/2014/main" val="3032856983"/>
                    </a:ext>
                  </a:extLst>
                </a:gridCol>
                <a:gridCol w="478177">
                  <a:extLst>
                    <a:ext uri="{9D8B030D-6E8A-4147-A177-3AD203B41FA5}">
                      <a16:colId xmlns:a16="http://schemas.microsoft.com/office/drawing/2014/main" val="1682931869"/>
                    </a:ext>
                  </a:extLst>
                </a:gridCol>
                <a:gridCol w="478177">
                  <a:extLst>
                    <a:ext uri="{9D8B030D-6E8A-4147-A177-3AD203B41FA5}">
                      <a16:colId xmlns:a16="http://schemas.microsoft.com/office/drawing/2014/main" val="3500420768"/>
                    </a:ext>
                  </a:extLst>
                </a:gridCol>
                <a:gridCol w="478177">
                  <a:extLst>
                    <a:ext uri="{9D8B030D-6E8A-4147-A177-3AD203B41FA5}">
                      <a16:colId xmlns:a16="http://schemas.microsoft.com/office/drawing/2014/main" val="12482607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2278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5657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5071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882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583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6780664"/>
                  </a:ext>
                </a:extLst>
              </a:tr>
            </a:tbl>
          </a:graphicData>
        </a:graphic>
      </p:graphicFrame>
      <p:grpSp>
        <p:nvGrpSpPr>
          <p:cNvPr id="69" name="Group 68">
            <a:extLst>
              <a:ext uri="{FF2B5EF4-FFF2-40B4-BE49-F238E27FC236}">
                <a16:creationId xmlns:a16="http://schemas.microsoft.com/office/drawing/2014/main" id="{E400A60B-C2B5-C392-CD2D-C169919B1FA7}"/>
              </a:ext>
            </a:extLst>
          </p:cNvPr>
          <p:cNvGrpSpPr/>
          <p:nvPr/>
        </p:nvGrpSpPr>
        <p:grpSpPr>
          <a:xfrm>
            <a:off x="186073" y="1355670"/>
            <a:ext cx="1327608" cy="866991"/>
            <a:chOff x="3546008" y="2579899"/>
            <a:chExt cx="1327608" cy="866991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E7C2AD8-E85A-6442-D8D2-E8E1669EA928}"/>
                </a:ext>
              </a:extLst>
            </p:cNvPr>
            <p:cNvSpPr txBox="1"/>
            <p:nvPr/>
          </p:nvSpPr>
          <p:spPr>
            <a:xfrm>
              <a:off x="3609327" y="2579899"/>
              <a:ext cx="10823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Empty vector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92F7FB4-D17E-4C50-DD26-CF02E6435098}"/>
                </a:ext>
              </a:extLst>
            </p:cNvPr>
            <p:cNvSpPr txBox="1"/>
            <p:nvPr/>
          </p:nvSpPr>
          <p:spPr>
            <a:xfrm>
              <a:off x="3681462" y="2683543"/>
              <a:ext cx="7906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wt</a:t>
              </a:r>
              <a:endParaRPr lang="en-CA" sz="12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D4B3DF0-C236-5750-8D18-8027D3DF1E3D}"/>
                </a:ext>
              </a:extLst>
            </p:cNvPr>
            <p:cNvSpPr txBox="1"/>
            <p:nvPr/>
          </p:nvSpPr>
          <p:spPr>
            <a:xfrm>
              <a:off x="3630166" y="2813963"/>
              <a:ext cx="9989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E591A</a:t>
              </a:r>
              <a:endParaRPr lang="en-CA" sz="12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3BDAEEC-3AFE-5444-6180-BDDCC14F17F9}"/>
                </a:ext>
              </a:extLst>
            </p:cNvPr>
            <p:cNvSpPr txBox="1"/>
            <p:nvPr/>
          </p:nvSpPr>
          <p:spPr>
            <a:xfrm>
              <a:off x="3619746" y="2924988"/>
              <a:ext cx="10384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S855A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B8109EC-3174-28F2-4830-C34C8D572B03}"/>
                </a:ext>
              </a:extLst>
            </p:cNvPr>
            <p:cNvSpPr txBox="1"/>
            <p:nvPr/>
          </p:nvSpPr>
          <p:spPr>
            <a:xfrm>
              <a:off x="3667836" y="3040583"/>
              <a:ext cx="8402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shControl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B8EF62D-F1F4-5B1D-6DAD-D119239BA9FF}"/>
                </a:ext>
              </a:extLst>
            </p:cNvPr>
            <p:cNvSpPr txBox="1"/>
            <p:nvPr/>
          </p:nvSpPr>
          <p:spPr>
            <a:xfrm>
              <a:off x="3546008" y="3169891"/>
              <a:ext cx="13276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shLONP1 3’UTR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FF516E54-5FE0-DF49-B894-26269E463BA8}"/>
              </a:ext>
            </a:extLst>
          </p:cNvPr>
          <p:cNvSpPr txBox="1"/>
          <p:nvPr/>
        </p:nvSpPr>
        <p:spPr>
          <a:xfrm>
            <a:off x="1859326" y="2151332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E24067A-04C1-CF03-26B5-CA74C6656CA6}"/>
              </a:ext>
            </a:extLst>
          </p:cNvPr>
          <p:cNvSpPr txBox="1"/>
          <p:nvPr/>
        </p:nvSpPr>
        <p:spPr>
          <a:xfrm>
            <a:off x="2354161" y="2158680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82F407A-6E7A-4312-05A7-5A171F47896B}"/>
              </a:ext>
            </a:extLst>
          </p:cNvPr>
          <p:cNvSpPr txBox="1"/>
          <p:nvPr/>
        </p:nvSpPr>
        <p:spPr>
          <a:xfrm>
            <a:off x="2852386" y="2158680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DE4CFAE-65CF-223D-1EA7-5B086B283F85}"/>
              </a:ext>
            </a:extLst>
          </p:cNvPr>
          <p:cNvSpPr txBox="1"/>
          <p:nvPr/>
        </p:nvSpPr>
        <p:spPr>
          <a:xfrm>
            <a:off x="3335145" y="2158680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F3F3AAA-1183-451C-AEE8-E15B49B8C99A}"/>
              </a:ext>
            </a:extLst>
          </p:cNvPr>
          <p:cNvSpPr txBox="1"/>
          <p:nvPr/>
        </p:nvSpPr>
        <p:spPr>
          <a:xfrm>
            <a:off x="3821515" y="2158680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9B796D3-4DD5-0C56-BB57-22663022A8EA}"/>
              </a:ext>
            </a:extLst>
          </p:cNvPr>
          <p:cNvSpPr txBox="1"/>
          <p:nvPr/>
        </p:nvSpPr>
        <p:spPr>
          <a:xfrm>
            <a:off x="4304274" y="2158680"/>
            <a:ext cx="4251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0983B7EB-DA6E-A377-F535-6090F29D33A9}"/>
              </a:ext>
            </a:extLst>
          </p:cNvPr>
          <p:cNvGrpSpPr/>
          <p:nvPr/>
        </p:nvGrpSpPr>
        <p:grpSpPr>
          <a:xfrm>
            <a:off x="7341346" y="3445933"/>
            <a:ext cx="1327608" cy="866991"/>
            <a:chOff x="3546008" y="2579899"/>
            <a:chExt cx="1327608" cy="866991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481C33BD-1499-2126-0844-DF1BF4CB4292}"/>
                </a:ext>
              </a:extLst>
            </p:cNvPr>
            <p:cNvSpPr txBox="1"/>
            <p:nvPr/>
          </p:nvSpPr>
          <p:spPr>
            <a:xfrm>
              <a:off x="3609327" y="2579899"/>
              <a:ext cx="10823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Empty vector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84C37449-EBAB-4D84-C5C8-E66FA3DC7CC3}"/>
                </a:ext>
              </a:extLst>
            </p:cNvPr>
            <p:cNvSpPr txBox="1"/>
            <p:nvPr/>
          </p:nvSpPr>
          <p:spPr>
            <a:xfrm>
              <a:off x="3681462" y="2683543"/>
              <a:ext cx="7906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wt</a:t>
              </a:r>
              <a:endParaRPr lang="en-CA" sz="12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8C9C9D9-CED6-3443-09F7-7DF25F1C8F1E}"/>
                </a:ext>
              </a:extLst>
            </p:cNvPr>
            <p:cNvSpPr txBox="1"/>
            <p:nvPr/>
          </p:nvSpPr>
          <p:spPr>
            <a:xfrm>
              <a:off x="3630166" y="2813963"/>
              <a:ext cx="9989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E591A</a:t>
              </a:r>
              <a:endParaRPr lang="en-CA" sz="12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7FE09EE7-D2B8-A609-BE4C-2401615534E6}"/>
                </a:ext>
              </a:extLst>
            </p:cNvPr>
            <p:cNvSpPr txBox="1"/>
            <p:nvPr/>
          </p:nvSpPr>
          <p:spPr>
            <a:xfrm>
              <a:off x="3619746" y="2924988"/>
              <a:ext cx="10384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S855A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76533D80-F4BC-CEA5-E716-ABFCCB1F4295}"/>
                </a:ext>
              </a:extLst>
            </p:cNvPr>
            <p:cNvSpPr txBox="1"/>
            <p:nvPr/>
          </p:nvSpPr>
          <p:spPr>
            <a:xfrm>
              <a:off x="3667836" y="3040583"/>
              <a:ext cx="8402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shControl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BE7E212E-ED24-6642-C04F-2E6A190DD7FC}"/>
                </a:ext>
              </a:extLst>
            </p:cNvPr>
            <p:cNvSpPr txBox="1"/>
            <p:nvPr/>
          </p:nvSpPr>
          <p:spPr>
            <a:xfrm>
              <a:off x="3546008" y="3169891"/>
              <a:ext cx="13276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shLONP1 3’UTR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03" name="Table 102">
            <a:extLst>
              <a:ext uri="{FF2B5EF4-FFF2-40B4-BE49-F238E27FC236}">
                <a16:creationId xmlns:a16="http://schemas.microsoft.com/office/drawing/2014/main" id="{9DB5BD61-9FD1-B501-FE5E-82F4527929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004644"/>
              </p:ext>
            </p:extLst>
          </p:nvPr>
        </p:nvGraphicFramePr>
        <p:xfrm>
          <a:off x="1463118" y="1418176"/>
          <a:ext cx="334723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177">
                  <a:extLst>
                    <a:ext uri="{9D8B030D-6E8A-4147-A177-3AD203B41FA5}">
                      <a16:colId xmlns:a16="http://schemas.microsoft.com/office/drawing/2014/main" val="283521695"/>
                    </a:ext>
                  </a:extLst>
                </a:gridCol>
                <a:gridCol w="478177">
                  <a:extLst>
                    <a:ext uri="{9D8B030D-6E8A-4147-A177-3AD203B41FA5}">
                      <a16:colId xmlns:a16="http://schemas.microsoft.com/office/drawing/2014/main" val="3358970754"/>
                    </a:ext>
                  </a:extLst>
                </a:gridCol>
                <a:gridCol w="478177">
                  <a:extLst>
                    <a:ext uri="{9D8B030D-6E8A-4147-A177-3AD203B41FA5}">
                      <a16:colId xmlns:a16="http://schemas.microsoft.com/office/drawing/2014/main" val="1881756557"/>
                    </a:ext>
                  </a:extLst>
                </a:gridCol>
                <a:gridCol w="478177">
                  <a:extLst>
                    <a:ext uri="{9D8B030D-6E8A-4147-A177-3AD203B41FA5}">
                      <a16:colId xmlns:a16="http://schemas.microsoft.com/office/drawing/2014/main" val="3032856983"/>
                    </a:ext>
                  </a:extLst>
                </a:gridCol>
                <a:gridCol w="478177">
                  <a:extLst>
                    <a:ext uri="{9D8B030D-6E8A-4147-A177-3AD203B41FA5}">
                      <a16:colId xmlns:a16="http://schemas.microsoft.com/office/drawing/2014/main" val="1682931869"/>
                    </a:ext>
                  </a:extLst>
                </a:gridCol>
                <a:gridCol w="478177">
                  <a:extLst>
                    <a:ext uri="{9D8B030D-6E8A-4147-A177-3AD203B41FA5}">
                      <a16:colId xmlns:a16="http://schemas.microsoft.com/office/drawing/2014/main" val="3500420768"/>
                    </a:ext>
                  </a:extLst>
                </a:gridCol>
                <a:gridCol w="478177">
                  <a:extLst>
                    <a:ext uri="{9D8B030D-6E8A-4147-A177-3AD203B41FA5}">
                      <a16:colId xmlns:a16="http://schemas.microsoft.com/office/drawing/2014/main" val="12482607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2278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5657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5071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882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5832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6780664"/>
                  </a:ext>
                </a:extLst>
              </a:tr>
            </a:tbl>
          </a:graphicData>
        </a:graphic>
      </p:graphicFrame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8BD0D919-9CE1-39DB-2391-2B42C8A8C564}"/>
              </a:ext>
            </a:extLst>
          </p:cNvPr>
          <p:cNvCxnSpPr>
            <a:cxnSpLocks/>
          </p:cNvCxnSpPr>
          <p:nvPr/>
        </p:nvCxnSpPr>
        <p:spPr>
          <a:xfrm>
            <a:off x="1488999" y="2151332"/>
            <a:ext cx="3988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662F7ABC-7892-501A-7D48-C3DFFFF76104}"/>
              </a:ext>
            </a:extLst>
          </p:cNvPr>
          <p:cNvCxnSpPr>
            <a:cxnSpLocks/>
          </p:cNvCxnSpPr>
          <p:nvPr/>
        </p:nvCxnSpPr>
        <p:spPr>
          <a:xfrm>
            <a:off x="2005227" y="2151332"/>
            <a:ext cx="3988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B9D87A46-3076-8FC0-B6E4-B355962562B6}"/>
              </a:ext>
            </a:extLst>
          </p:cNvPr>
          <p:cNvCxnSpPr>
            <a:cxnSpLocks/>
          </p:cNvCxnSpPr>
          <p:nvPr/>
        </p:nvCxnSpPr>
        <p:spPr>
          <a:xfrm>
            <a:off x="2477004" y="2151332"/>
            <a:ext cx="3988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525B44A3-5134-5F01-54D3-17C5594347EE}"/>
              </a:ext>
            </a:extLst>
          </p:cNvPr>
          <p:cNvCxnSpPr>
            <a:cxnSpLocks/>
          </p:cNvCxnSpPr>
          <p:nvPr/>
        </p:nvCxnSpPr>
        <p:spPr>
          <a:xfrm>
            <a:off x="2971840" y="2151332"/>
            <a:ext cx="3988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EE532D58-7BD7-9655-4EA2-AAF7EEC5EBEC}"/>
              </a:ext>
            </a:extLst>
          </p:cNvPr>
          <p:cNvCxnSpPr>
            <a:cxnSpLocks/>
          </p:cNvCxnSpPr>
          <p:nvPr/>
        </p:nvCxnSpPr>
        <p:spPr>
          <a:xfrm>
            <a:off x="3908149" y="2151332"/>
            <a:ext cx="3988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46216F29-B0B1-5460-5A1A-F23BDB7806D9}"/>
              </a:ext>
            </a:extLst>
          </p:cNvPr>
          <p:cNvCxnSpPr>
            <a:cxnSpLocks/>
          </p:cNvCxnSpPr>
          <p:nvPr/>
        </p:nvCxnSpPr>
        <p:spPr>
          <a:xfrm>
            <a:off x="3447178" y="2151332"/>
            <a:ext cx="3988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0BF09175-EFE2-8E24-113C-6BCD92004FAB}"/>
              </a:ext>
            </a:extLst>
          </p:cNvPr>
          <p:cNvCxnSpPr>
            <a:cxnSpLocks/>
          </p:cNvCxnSpPr>
          <p:nvPr/>
        </p:nvCxnSpPr>
        <p:spPr>
          <a:xfrm>
            <a:off x="4390443" y="2151332"/>
            <a:ext cx="2460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84A1BA6F-3DE7-D7DD-A293-AD4886EE1AB1}"/>
              </a:ext>
            </a:extLst>
          </p:cNvPr>
          <p:cNvSpPr txBox="1"/>
          <p:nvPr/>
        </p:nvSpPr>
        <p:spPr>
          <a:xfrm>
            <a:off x="8540721" y="3248660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93ACF74F-FF07-2EE4-C73F-AB172475CD16}"/>
              </a:ext>
            </a:extLst>
          </p:cNvPr>
          <p:cNvSpPr txBox="1"/>
          <p:nvPr/>
        </p:nvSpPr>
        <p:spPr>
          <a:xfrm>
            <a:off x="9051391" y="3256008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F5B8B279-FCB6-7709-71D5-E19DBFDDF44F}"/>
              </a:ext>
            </a:extLst>
          </p:cNvPr>
          <p:cNvSpPr txBox="1"/>
          <p:nvPr/>
        </p:nvSpPr>
        <p:spPr>
          <a:xfrm>
            <a:off x="9546226" y="3263356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9FB022EA-65DF-1A1D-E621-389EE2E114D6}"/>
              </a:ext>
            </a:extLst>
          </p:cNvPr>
          <p:cNvSpPr txBox="1"/>
          <p:nvPr/>
        </p:nvSpPr>
        <p:spPr>
          <a:xfrm>
            <a:off x="10044451" y="3263356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9846A19-2C1C-94AF-5DCF-DB6487390393}"/>
              </a:ext>
            </a:extLst>
          </p:cNvPr>
          <p:cNvSpPr txBox="1"/>
          <p:nvPr/>
        </p:nvSpPr>
        <p:spPr>
          <a:xfrm>
            <a:off x="10527210" y="3263356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99DE6729-006C-CB1E-BAA4-A23BD34E8739}"/>
              </a:ext>
            </a:extLst>
          </p:cNvPr>
          <p:cNvSpPr txBox="1"/>
          <p:nvPr/>
        </p:nvSpPr>
        <p:spPr>
          <a:xfrm>
            <a:off x="11013580" y="3263356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1C4CCD05-185F-00E4-6895-26A8C6535652}"/>
              </a:ext>
            </a:extLst>
          </p:cNvPr>
          <p:cNvSpPr txBox="1"/>
          <p:nvPr/>
        </p:nvSpPr>
        <p:spPr>
          <a:xfrm>
            <a:off x="11496339" y="3263356"/>
            <a:ext cx="4251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2636DA2-5AF3-3D05-2255-3EE1F7F58EF1}"/>
              </a:ext>
            </a:extLst>
          </p:cNvPr>
          <p:cNvCxnSpPr>
            <a:cxnSpLocks/>
          </p:cNvCxnSpPr>
          <p:nvPr/>
        </p:nvCxnSpPr>
        <p:spPr>
          <a:xfrm>
            <a:off x="8681064" y="3256008"/>
            <a:ext cx="3988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CE50ED47-5185-C7C4-3C34-CCABEB10CDB4}"/>
              </a:ext>
            </a:extLst>
          </p:cNvPr>
          <p:cNvCxnSpPr>
            <a:cxnSpLocks/>
          </p:cNvCxnSpPr>
          <p:nvPr/>
        </p:nvCxnSpPr>
        <p:spPr>
          <a:xfrm>
            <a:off x="9197292" y="3256008"/>
            <a:ext cx="3988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9DF0E0A3-1A28-60DA-5E11-10AA755624E5}"/>
              </a:ext>
            </a:extLst>
          </p:cNvPr>
          <p:cNvCxnSpPr>
            <a:cxnSpLocks/>
          </p:cNvCxnSpPr>
          <p:nvPr/>
        </p:nvCxnSpPr>
        <p:spPr>
          <a:xfrm>
            <a:off x="9669069" y="3256008"/>
            <a:ext cx="3988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0A4A4F0A-5EBD-3379-D2A4-91C45F1207B3}"/>
              </a:ext>
            </a:extLst>
          </p:cNvPr>
          <p:cNvCxnSpPr>
            <a:cxnSpLocks/>
          </p:cNvCxnSpPr>
          <p:nvPr/>
        </p:nvCxnSpPr>
        <p:spPr>
          <a:xfrm>
            <a:off x="10163905" y="3256008"/>
            <a:ext cx="3988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0056F8FB-9BA8-9E63-81C5-BE43269AA379}"/>
              </a:ext>
            </a:extLst>
          </p:cNvPr>
          <p:cNvCxnSpPr>
            <a:cxnSpLocks/>
          </p:cNvCxnSpPr>
          <p:nvPr/>
        </p:nvCxnSpPr>
        <p:spPr>
          <a:xfrm>
            <a:off x="11100214" y="3256008"/>
            <a:ext cx="3988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94F845BA-047A-F09E-5085-36A07EC074EC}"/>
              </a:ext>
            </a:extLst>
          </p:cNvPr>
          <p:cNvCxnSpPr>
            <a:cxnSpLocks/>
          </p:cNvCxnSpPr>
          <p:nvPr/>
        </p:nvCxnSpPr>
        <p:spPr>
          <a:xfrm>
            <a:off x="10639243" y="3256008"/>
            <a:ext cx="3988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1540B7EF-BF26-03F1-D5A3-5DD65FF23EFA}"/>
              </a:ext>
            </a:extLst>
          </p:cNvPr>
          <p:cNvCxnSpPr>
            <a:cxnSpLocks/>
          </p:cNvCxnSpPr>
          <p:nvPr/>
        </p:nvCxnSpPr>
        <p:spPr>
          <a:xfrm>
            <a:off x="11582508" y="3256008"/>
            <a:ext cx="2460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8856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several blue and black strips&#10;&#10;AI-generated content may be incorrect.">
            <a:extLst>
              <a:ext uri="{FF2B5EF4-FFF2-40B4-BE49-F238E27FC236}">
                <a16:creationId xmlns:a16="http://schemas.microsoft.com/office/drawing/2014/main" id="{EEBE5832-63CE-9375-3463-012DC213B1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17291" y="2017921"/>
            <a:ext cx="4100239" cy="2981994"/>
          </a:xfrm>
          <a:prstGeom prst="rect">
            <a:avLst/>
          </a:prstGeom>
        </p:spPr>
      </p:pic>
      <p:pic>
        <p:nvPicPr>
          <p:cNvPr id="9" name="Picture 8" descr="A close-up of a blue rectangular object&#10;&#10;AI-generated content may be incorrect.">
            <a:extLst>
              <a:ext uri="{FF2B5EF4-FFF2-40B4-BE49-F238E27FC236}">
                <a16:creationId xmlns:a16="http://schemas.microsoft.com/office/drawing/2014/main" id="{99AAE691-E042-2A82-019C-22827BB0F5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61125" y="1517443"/>
            <a:ext cx="2981992" cy="41002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BB2401-98F6-17BD-EC87-7BBCEFEABF68}"/>
              </a:ext>
            </a:extLst>
          </p:cNvPr>
          <p:cNvSpPr txBox="1"/>
          <p:nvPr/>
        </p:nvSpPr>
        <p:spPr>
          <a:xfrm>
            <a:off x="-34025" y="12101"/>
            <a:ext cx="892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Fig S21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0ADC3D2-223E-C5D1-FB3D-3C89F430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28</a:t>
            </a:fld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759793-7E1A-C9C8-C8F8-2BDFC3828E00}"/>
              </a:ext>
            </a:extLst>
          </p:cNvPr>
          <p:cNvSpPr txBox="1"/>
          <p:nvPr/>
        </p:nvSpPr>
        <p:spPr>
          <a:xfrm rot="16200000">
            <a:off x="6277013" y="2624920"/>
            <a:ext cx="1741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manuscript</a:t>
            </a: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088BE596-EF17-6982-B2E2-FC2FAE1F0A7D}"/>
              </a:ext>
            </a:extLst>
          </p:cNvPr>
          <p:cNvSpPr/>
          <p:nvPr/>
        </p:nvSpPr>
        <p:spPr>
          <a:xfrm>
            <a:off x="7337499" y="2017922"/>
            <a:ext cx="277000" cy="1490996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B14A2F-91BD-54CB-2407-0BDDC1509DF1}"/>
              </a:ext>
            </a:extLst>
          </p:cNvPr>
          <p:cNvSpPr txBox="1"/>
          <p:nvPr/>
        </p:nvSpPr>
        <p:spPr>
          <a:xfrm>
            <a:off x="48348" y="2207896"/>
            <a:ext cx="5870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FLAG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59AD29-872A-785A-C22F-57FCEF6B9DD5}"/>
              </a:ext>
            </a:extLst>
          </p:cNvPr>
          <p:cNvSpPr txBox="1"/>
          <p:nvPr/>
        </p:nvSpPr>
        <p:spPr>
          <a:xfrm>
            <a:off x="49150" y="2511304"/>
            <a:ext cx="585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CLPX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9444A0-F37D-7026-A3C6-89352D7A10C1}"/>
              </a:ext>
            </a:extLst>
          </p:cNvPr>
          <p:cNvSpPr txBox="1"/>
          <p:nvPr/>
        </p:nvSpPr>
        <p:spPr>
          <a:xfrm>
            <a:off x="35524" y="2817936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TUFM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589CE0-0F91-76F2-354E-8DF585C3E48F}"/>
              </a:ext>
            </a:extLst>
          </p:cNvPr>
          <p:cNvSpPr txBox="1"/>
          <p:nvPr/>
        </p:nvSpPr>
        <p:spPr>
          <a:xfrm>
            <a:off x="-51743" y="3059147"/>
            <a:ext cx="7872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NDUFA9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2FC8049-6B65-86BB-2F9D-AFF84F2322E1}"/>
              </a:ext>
            </a:extLst>
          </p:cNvPr>
          <p:cNvCxnSpPr>
            <a:cxnSpLocks/>
          </p:cNvCxnSpPr>
          <p:nvPr/>
        </p:nvCxnSpPr>
        <p:spPr>
          <a:xfrm>
            <a:off x="715099" y="2338216"/>
            <a:ext cx="593585" cy="70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16363D4-A3E4-7397-12F2-C76258B2F8C3}"/>
              </a:ext>
            </a:extLst>
          </p:cNvPr>
          <p:cNvSpPr txBox="1"/>
          <p:nvPr/>
        </p:nvSpPr>
        <p:spPr>
          <a:xfrm>
            <a:off x="794818" y="1946766"/>
            <a:ext cx="43954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E026CF9-40DF-2E81-682F-214FE89927D8}"/>
              </a:ext>
            </a:extLst>
          </p:cNvPr>
          <p:cNvCxnSpPr>
            <a:cxnSpLocks/>
          </p:cNvCxnSpPr>
          <p:nvPr/>
        </p:nvCxnSpPr>
        <p:spPr>
          <a:xfrm>
            <a:off x="688902" y="2636619"/>
            <a:ext cx="593585" cy="70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91DAAAC-2EEA-F432-3A9D-B101113F54A0}"/>
              </a:ext>
            </a:extLst>
          </p:cNvPr>
          <p:cNvCxnSpPr>
            <a:cxnSpLocks/>
          </p:cNvCxnSpPr>
          <p:nvPr/>
        </p:nvCxnSpPr>
        <p:spPr>
          <a:xfrm>
            <a:off x="684541" y="2914101"/>
            <a:ext cx="593585" cy="70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8237E69-21E2-D566-6207-902660E2BD36}"/>
              </a:ext>
            </a:extLst>
          </p:cNvPr>
          <p:cNvCxnSpPr>
            <a:cxnSpLocks/>
          </p:cNvCxnSpPr>
          <p:nvPr/>
        </p:nvCxnSpPr>
        <p:spPr>
          <a:xfrm>
            <a:off x="671273" y="3177697"/>
            <a:ext cx="593585" cy="70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B1BA0C3-D9B0-6B46-DBD2-1A1650C8A73D}"/>
              </a:ext>
            </a:extLst>
          </p:cNvPr>
          <p:cNvSpPr txBox="1"/>
          <p:nvPr/>
        </p:nvSpPr>
        <p:spPr>
          <a:xfrm>
            <a:off x="-23787" y="3508918"/>
            <a:ext cx="731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MnSOD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96D2711-4539-935D-685C-D1216BBD9A25}"/>
              </a:ext>
            </a:extLst>
          </p:cNvPr>
          <p:cNvCxnSpPr>
            <a:cxnSpLocks/>
          </p:cNvCxnSpPr>
          <p:nvPr/>
        </p:nvCxnSpPr>
        <p:spPr>
          <a:xfrm>
            <a:off x="667255" y="3655460"/>
            <a:ext cx="593585" cy="70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6779BC1-5C08-C040-9456-C4BCBF666A61}"/>
              </a:ext>
            </a:extLst>
          </p:cNvPr>
          <p:cNvSpPr txBox="1"/>
          <p:nvPr/>
        </p:nvSpPr>
        <p:spPr>
          <a:xfrm>
            <a:off x="7337499" y="3530851"/>
            <a:ext cx="4395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39334C-0815-2046-ED0E-E91F8E4ECF23}"/>
              </a:ext>
            </a:extLst>
          </p:cNvPr>
          <p:cNvSpPr txBox="1"/>
          <p:nvPr/>
        </p:nvSpPr>
        <p:spPr>
          <a:xfrm>
            <a:off x="1339689" y="1946766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C18B81C4-FB0C-70D3-CFAD-9B219A4764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978485"/>
              </p:ext>
            </p:extLst>
          </p:nvPr>
        </p:nvGraphicFramePr>
        <p:xfrm>
          <a:off x="1478910" y="940823"/>
          <a:ext cx="3336578" cy="1019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654">
                  <a:extLst>
                    <a:ext uri="{9D8B030D-6E8A-4147-A177-3AD203B41FA5}">
                      <a16:colId xmlns:a16="http://schemas.microsoft.com/office/drawing/2014/main" val="283521695"/>
                    </a:ext>
                  </a:extLst>
                </a:gridCol>
                <a:gridCol w="476654">
                  <a:extLst>
                    <a:ext uri="{9D8B030D-6E8A-4147-A177-3AD203B41FA5}">
                      <a16:colId xmlns:a16="http://schemas.microsoft.com/office/drawing/2014/main" val="3358970754"/>
                    </a:ext>
                  </a:extLst>
                </a:gridCol>
                <a:gridCol w="513871">
                  <a:extLst>
                    <a:ext uri="{9D8B030D-6E8A-4147-A177-3AD203B41FA5}">
                      <a16:colId xmlns:a16="http://schemas.microsoft.com/office/drawing/2014/main" val="1881756557"/>
                    </a:ext>
                  </a:extLst>
                </a:gridCol>
                <a:gridCol w="488950">
                  <a:extLst>
                    <a:ext uri="{9D8B030D-6E8A-4147-A177-3AD203B41FA5}">
                      <a16:colId xmlns:a16="http://schemas.microsoft.com/office/drawing/2014/main" val="3032856983"/>
                    </a:ext>
                  </a:extLst>
                </a:gridCol>
                <a:gridCol w="488950">
                  <a:extLst>
                    <a:ext uri="{9D8B030D-6E8A-4147-A177-3AD203B41FA5}">
                      <a16:colId xmlns:a16="http://schemas.microsoft.com/office/drawing/2014/main" val="1682931869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3500420768"/>
                    </a:ext>
                  </a:extLst>
                </a:gridCol>
                <a:gridCol w="351749">
                  <a:extLst>
                    <a:ext uri="{9D8B030D-6E8A-4147-A177-3AD203B41FA5}">
                      <a16:colId xmlns:a16="http://schemas.microsoft.com/office/drawing/2014/main" val="1248260710"/>
                    </a:ext>
                  </a:extLst>
                </a:gridCol>
              </a:tblGrid>
              <a:tr h="169862">
                <a:tc>
                  <a:txBody>
                    <a:bodyPr/>
                    <a:lstStyle/>
                    <a:p>
                      <a:pPr algn="ctr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227828"/>
                  </a:ext>
                </a:extLst>
              </a:tr>
              <a:tr h="169862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565783"/>
                  </a:ext>
                </a:extLst>
              </a:tr>
              <a:tr h="169862"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507163"/>
                  </a:ext>
                </a:extLst>
              </a:tr>
              <a:tr h="169862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882440"/>
                  </a:ext>
                </a:extLst>
              </a:tr>
              <a:tr h="169862"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583213"/>
                  </a:ext>
                </a:extLst>
              </a:tr>
              <a:tr h="169862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6780664"/>
                  </a:ext>
                </a:extLst>
              </a:tr>
            </a:tbl>
          </a:graphicData>
        </a:graphic>
      </p:graphicFrame>
      <p:grpSp>
        <p:nvGrpSpPr>
          <p:cNvPr id="35" name="Group 34">
            <a:extLst>
              <a:ext uri="{FF2B5EF4-FFF2-40B4-BE49-F238E27FC236}">
                <a16:creationId xmlns:a16="http://schemas.microsoft.com/office/drawing/2014/main" id="{08E95C97-906C-45F8-1C44-16F34362B797}"/>
              </a:ext>
            </a:extLst>
          </p:cNvPr>
          <p:cNvGrpSpPr/>
          <p:nvPr/>
        </p:nvGrpSpPr>
        <p:grpSpPr>
          <a:xfrm>
            <a:off x="219539" y="851137"/>
            <a:ext cx="1327608" cy="1131112"/>
            <a:chOff x="3546008" y="2315778"/>
            <a:chExt cx="1327608" cy="113111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8514A8D-2E46-43F8-72B2-1DA051348730}"/>
                </a:ext>
              </a:extLst>
            </p:cNvPr>
            <p:cNvSpPr txBox="1"/>
            <p:nvPr/>
          </p:nvSpPr>
          <p:spPr>
            <a:xfrm>
              <a:off x="3634920" y="2315778"/>
              <a:ext cx="10823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Empty vector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5655D00-0D77-962D-8802-E970B082719C}"/>
                </a:ext>
              </a:extLst>
            </p:cNvPr>
            <p:cNvSpPr txBox="1"/>
            <p:nvPr/>
          </p:nvSpPr>
          <p:spPr>
            <a:xfrm>
              <a:off x="3717530" y="2532394"/>
              <a:ext cx="7906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wt</a:t>
              </a:r>
              <a:endParaRPr lang="en-CA" sz="12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34350AC-14A3-9B61-510F-64BA238A9253}"/>
                </a:ext>
              </a:extLst>
            </p:cNvPr>
            <p:cNvSpPr txBox="1"/>
            <p:nvPr/>
          </p:nvSpPr>
          <p:spPr>
            <a:xfrm>
              <a:off x="3630166" y="2686963"/>
              <a:ext cx="9989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E591A</a:t>
              </a:r>
              <a:endParaRPr lang="en-CA" sz="12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79348F6-1053-200E-10BB-C93AF17F8BF1}"/>
                </a:ext>
              </a:extLst>
            </p:cNvPr>
            <p:cNvSpPr txBox="1"/>
            <p:nvPr/>
          </p:nvSpPr>
          <p:spPr>
            <a:xfrm>
              <a:off x="3619746" y="2848788"/>
              <a:ext cx="10384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S855A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DCBB09F-3C47-725C-5646-0EDEB4F47285}"/>
                </a:ext>
              </a:extLst>
            </p:cNvPr>
            <p:cNvSpPr txBox="1"/>
            <p:nvPr/>
          </p:nvSpPr>
          <p:spPr>
            <a:xfrm>
              <a:off x="3667836" y="2996133"/>
              <a:ext cx="8402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shControl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AE84A91-9FC5-FF31-CD4E-2A23148C3F4E}"/>
                </a:ext>
              </a:extLst>
            </p:cNvPr>
            <p:cNvSpPr txBox="1"/>
            <p:nvPr/>
          </p:nvSpPr>
          <p:spPr>
            <a:xfrm>
              <a:off x="3546008" y="3169891"/>
              <a:ext cx="13276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shLONP1 3’UTR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AD20A0B7-0583-A3DB-0141-FABAFBD9A64A}"/>
              </a:ext>
            </a:extLst>
          </p:cNvPr>
          <p:cNvSpPr txBox="1"/>
          <p:nvPr/>
        </p:nvSpPr>
        <p:spPr>
          <a:xfrm>
            <a:off x="1854229" y="1948975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E5F10B1-328D-087B-A7F2-7B07CA40EE04}"/>
              </a:ext>
            </a:extLst>
          </p:cNvPr>
          <p:cNvSpPr txBox="1"/>
          <p:nvPr/>
        </p:nvSpPr>
        <p:spPr>
          <a:xfrm>
            <a:off x="2365812" y="1948089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2985A59-8CA1-3448-9F08-36C9349FAF7F}"/>
              </a:ext>
            </a:extLst>
          </p:cNvPr>
          <p:cNvSpPr txBox="1"/>
          <p:nvPr/>
        </p:nvSpPr>
        <p:spPr>
          <a:xfrm>
            <a:off x="2858345" y="1953455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6D1AC1-C91A-DC17-3F1F-9895F7174AC5}"/>
              </a:ext>
            </a:extLst>
          </p:cNvPr>
          <p:cNvSpPr txBox="1"/>
          <p:nvPr/>
        </p:nvSpPr>
        <p:spPr>
          <a:xfrm>
            <a:off x="3357518" y="1953455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1946078-4A6E-4DC9-E64F-0CDF2531D064}"/>
              </a:ext>
            </a:extLst>
          </p:cNvPr>
          <p:cNvSpPr txBox="1"/>
          <p:nvPr/>
        </p:nvSpPr>
        <p:spPr>
          <a:xfrm>
            <a:off x="3856691" y="1953455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E98AF5E-9388-6BA1-09BD-DA669417BF65}"/>
              </a:ext>
            </a:extLst>
          </p:cNvPr>
          <p:cNvSpPr txBox="1"/>
          <p:nvPr/>
        </p:nvSpPr>
        <p:spPr>
          <a:xfrm>
            <a:off x="4390372" y="1953380"/>
            <a:ext cx="4251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B4BA690-04D2-CBA2-ECC6-E17233426426}"/>
              </a:ext>
            </a:extLst>
          </p:cNvPr>
          <p:cNvCxnSpPr/>
          <p:nvPr/>
        </p:nvCxnSpPr>
        <p:spPr>
          <a:xfrm>
            <a:off x="1475852" y="1953380"/>
            <a:ext cx="3635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C617F16-0264-2440-FAB0-50EA5159DA55}"/>
              </a:ext>
            </a:extLst>
          </p:cNvPr>
          <p:cNvCxnSpPr/>
          <p:nvPr/>
        </p:nvCxnSpPr>
        <p:spPr>
          <a:xfrm>
            <a:off x="2016541" y="1953380"/>
            <a:ext cx="3635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4C32013-1539-15E2-D54E-51745C5D3B11}"/>
              </a:ext>
            </a:extLst>
          </p:cNvPr>
          <p:cNvCxnSpPr/>
          <p:nvPr/>
        </p:nvCxnSpPr>
        <p:spPr>
          <a:xfrm>
            <a:off x="2526658" y="1950933"/>
            <a:ext cx="3635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0DD26A4-0D4A-D350-F79C-7F934625B346}"/>
              </a:ext>
            </a:extLst>
          </p:cNvPr>
          <p:cNvCxnSpPr/>
          <p:nvPr/>
        </p:nvCxnSpPr>
        <p:spPr>
          <a:xfrm>
            <a:off x="2999729" y="1953380"/>
            <a:ext cx="3635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875F9846-AD60-5E3D-82EA-76D181615E9A}"/>
              </a:ext>
            </a:extLst>
          </p:cNvPr>
          <p:cNvCxnSpPr/>
          <p:nvPr/>
        </p:nvCxnSpPr>
        <p:spPr>
          <a:xfrm>
            <a:off x="3504676" y="1955430"/>
            <a:ext cx="3635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159EF696-C133-D528-85F9-14E66EE36B6C}"/>
              </a:ext>
            </a:extLst>
          </p:cNvPr>
          <p:cNvCxnSpPr/>
          <p:nvPr/>
        </p:nvCxnSpPr>
        <p:spPr>
          <a:xfrm>
            <a:off x="3998075" y="1953380"/>
            <a:ext cx="3635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71BF94F-F7A2-BB2B-A513-A3CF0E86BCF3}"/>
              </a:ext>
            </a:extLst>
          </p:cNvPr>
          <p:cNvCxnSpPr>
            <a:cxnSpLocks/>
          </p:cNvCxnSpPr>
          <p:nvPr/>
        </p:nvCxnSpPr>
        <p:spPr>
          <a:xfrm>
            <a:off x="4523524" y="1953380"/>
            <a:ext cx="158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C6398BEF-DDE4-4BA7-7948-7FC0B6BBBA57}"/>
              </a:ext>
            </a:extLst>
          </p:cNvPr>
          <p:cNvSpPr txBox="1"/>
          <p:nvPr/>
        </p:nvSpPr>
        <p:spPr>
          <a:xfrm>
            <a:off x="7897467" y="4097369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DE16DD6-EE4D-3935-46A2-55EED733D23B}"/>
              </a:ext>
            </a:extLst>
          </p:cNvPr>
          <p:cNvSpPr txBox="1"/>
          <p:nvPr/>
        </p:nvSpPr>
        <p:spPr>
          <a:xfrm>
            <a:off x="8412007" y="4099578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288111E-7F85-54C2-9901-FC741DE1B959}"/>
              </a:ext>
            </a:extLst>
          </p:cNvPr>
          <p:cNvSpPr txBox="1"/>
          <p:nvPr/>
        </p:nvSpPr>
        <p:spPr>
          <a:xfrm>
            <a:off x="8923590" y="4098692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7CC5A13-771B-E41B-1F84-3F39CD14BC39}"/>
              </a:ext>
            </a:extLst>
          </p:cNvPr>
          <p:cNvSpPr txBox="1"/>
          <p:nvPr/>
        </p:nvSpPr>
        <p:spPr>
          <a:xfrm>
            <a:off x="9416123" y="4104058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C94C904-B55B-73B9-5010-1C7254600F5C}"/>
              </a:ext>
            </a:extLst>
          </p:cNvPr>
          <p:cNvSpPr txBox="1"/>
          <p:nvPr/>
        </p:nvSpPr>
        <p:spPr>
          <a:xfrm>
            <a:off x="9915296" y="4104058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E122B0F-29C4-F82A-2C1E-2CD159497804}"/>
              </a:ext>
            </a:extLst>
          </p:cNvPr>
          <p:cNvSpPr txBox="1"/>
          <p:nvPr/>
        </p:nvSpPr>
        <p:spPr>
          <a:xfrm>
            <a:off x="10414469" y="4104058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MT 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772FC72-32D5-3638-789F-A255A808223C}"/>
              </a:ext>
            </a:extLst>
          </p:cNvPr>
          <p:cNvSpPr txBox="1"/>
          <p:nvPr/>
        </p:nvSpPr>
        <p:spPr>
          <a:xfrm>
            <a:off x="10948150" y="4103983"/>
            <a:ext cx="4251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  P</a:t>
            </a:r>
            <a:endParaRPr lang="en-CA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05FACAE-08ED-24CD-9DF3-B03441DEC250}"/>
              </a:ext>
            </a:extLst>
          </p:cNvPr>
          <p:cNvCxnSpPr/>
          <p:nvPr/>
        </p:nvCxnSpPr>
        <p:spPr>
          <a:xfrm>
            <a:off x="8033630" y="4103983"/>
            <a:ext cx="3635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3FF8C23-E5F4-65CD-0D02-36621A47A860}"/>
              </a:ext>
            </a:extLst>
          </p:cNvPr>
          <p:cNvCxnSpPr/>
          <p:nvPr/>
        </p:nvCxnSpPr>
        <p:spPr>
          <a:xfrm>
            <a:off x="8574319" y="4103983"/>
            <a:ext cx="3635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9F744861-B852-5F3F-F4F3-52FF61BC563B}"/>
              </a:ext>
            </a:extLst>
          </p:cNvPr>
          <p:cNvCxnSpPr/>
          <p:nvPr/>
        </p:nvCxnSpPr>
        <p:spPr>
          <a:xfrm>
            <a:off x="9084436" y="4101536"/>
            <a:ext cx="3635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490A4DF-EB4A-7C14-F909-F1832FFE5827}"/>
              </a:ext>
            </a:extLst>
          </p:cNvPr>
          <p:cNvCxnSpPr/>
          <p:nvPr/>
        </p:nvCxnSpPr>
        <p:spPr>
          <a:xfrm>
            <a:off x="9557507" y="4103983"/>
            <a:ext cx="3635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D50FBBD8-0D18-CFEE-43CE-C23A423F2001}"/>
              </a:ext>
            </a:extLst>
          </p:cNvPr>
          <p:cNvCxnSpPr/>
          <p:nvPr/>
        </p:nvCxnSpPr>
        <p:spPr>
          <a:xfrm>
            <a:off x="10062454" y="4106033"/>
            <a:ext cx="3635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5DC48616-A130-F2DC-38DD-7DA95F6B0AF4}"/>
              </a:ext>
            </a:extLst>
          </p:cNvPr>
          <p:cNvCxnSpPr/>
          <p:nvPr/>
        </p:nvCxnSpPr>
        <p:spPr>
          <a:xfrm>
            <a:off x="10555853" y="4103983"/>
            <a:ext cx="3635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35EFD41E-EAAF-FADA-32A8-AE3B6155E24D}"/>
              </a:ext>
            </a:extLst>
          </p:cNvPr>
          <p:cNvCxnSpPr>
            <a:cxnSpLocks/>
          </p:cNvCxnSpPr>
          <p:nvPr/>
        </p:nvCxnSpPr>
        <p:spPr>
          <a:xfrm>
            <a:off x="11081302" y="4103983"/>
            <a:ext cx="1588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2" name="Table 71">
            <a:extLst>
              <a:ext uri="{FF2B5EF4-FFF2-40B4-BE49-F238E27FC236}">
                <a16:creationId xmlns:a16="http://schemas.microsoft.com/office/drawing/2014/main" id="{D5079143-8D41-BB70-64E5-9A74927251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832267"/>
              </p:ext>
            </p:extLst>
          </p:nvPr>
        </p:nvGraphicFramePr>
        <p:xfrm>
          <a:off x="8002304" y="4304176"/>
          <a:ext cx="3336578" cy="1035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654">
                  <a:extLst>
                    <a:ext uri="{9D8B030D-6E8A-4147-A177-3AD203B41FA5}">
                      <a16:colId xmlns:a16="http://schemas.microsoft.com/office/drawing/2014/main" val="283521695"/>
                    </a:ext>
                  </a:extLst>
                </a:gridCol>
                <a:gridCol w="476654">
                  <a:extLst>
                    <a:ext uri="{9D8B030D-6E8A-4147-A177-3AD203B41FA5}">
                      <a16:colId xmlns:a16="http://schemas.microsoft.com/office/drawing/2014/main" val="3358970754"/>
                    </a:ext>
                  </a:extLst>
                </a:gridCol>
                <a:gridCol w="513871">
                  <a:extLst>
                    <a:ext uri="{9D8B030D-6E8A-4147-A177-3AD203B41FA5}">
                      <a16:colId xmlns:a16="http://schemas.microsoft.com/office/drawing/2014/main" val="1881756557"/>
                    </a:ext>
                  </a:extLst>
                </a:gridCol>
                <a:gridCol w="488950">
                  <a:extLst>
                    <a:ext uri="{9D8B030D-6E8A-4147-A177-3AD203B41FA5}">
                      <a16:colId xmlns:a16="http://schemas.microsoft.com/office/drawing/2014/main" val="3032856983"/>
                    </a:ext>
                  </a:extLst>
                </a:gridCol>
                <a:gridCol w="488950">
                  <a:extLst>
                    <a:ext uri="{9D8B030D-6E8A-4147-A177-3AD203B41FA5}">
                      <a16:colId xmlns:a16="http://schemas.microsoft.com/office/drawing/2014/main" val="1682931869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val="3500420768"/>
                    </a:ext>
                  </a:extLst>
                </a:gridCol>
                <a:gridCol w="351749">
                  <a:extLst>
                    <a:ext uri="{9D8B030D-6E8A-4147-A177-3AD203B41FA5}">
                      <a16:colId xmlns:a16="http://schemas.microsoft.com/office/drawing/2014/main" val="1248260710"/>
                    </a:ext>
                  </a:extLst>
                </a:gridCol>
              </a:tblGrid>
              <a:tr h="172569">
                <a:tc>
                  <a:txBody>
                    <a:bodyPr/>
                    <a:lstStyle/>
                    <a:p>
                      <a:pPr algn="ctr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227828"/>
                  </a:ext>
                </a:extLst>
              </a:tr>
              <a:tr h="172569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565783"/>
                  </a:ext>
                </a:extLst>
              </a:tr>
              <a:tr h="172569"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507163"/>
                  </a:ext>
                </a:extLst>
              </a:tr>
              <a:tr h="172569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882440"/>
                  </a:ext>
                </a:extLst>
              </a:tr>
              <a:tr h="172569"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583213"/>
                  </a:ext>
                </a:extLst>
              </a:tr>
              <a:tr h="172569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6780664"/>
                  </a:ext>
                </a:extLst>
              </a:tr>
            </a:tbl>
          </a:graphicData>
        </a:graphic>
      </p:graphicFrame>
      <p:grpSp>
        <p:nvGrpSpPr>
          <p:cNvPr id="73" name="Group 72">
            <a:extLst>
              <a:ext uri="{FF2B5EF4-FFF2-40B4-BE49-F238E27FC236}">
                <a16:creationId xmlns:a16="http://schemas.microsoft.com/office/drawing/2014/main" id="{70833F08-8C75-2BC3-D26B-A37C32F22EF3}"/>
              </a:ext>
            </a:extLst>
          </p:cNvPr>
          <p:cNvGrpSpPr/>
          <p:nvPr/>
        </p:nvGrpSpPr>
        <p:grpSpPr>
          <a:xfrm>
            <a:off x="6736615" y="4242699"/>
            <a:ext cx="1332308" cy="1164848"/>
            <a:chOff x="3364067" y="2580721"/>
            <a:chExt cx="1332308" cy="1164848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6CB65E8-921B-A92C-B0D1-AC24B2FA8D23}"/>
                </a:ext>
              </a:extLst>
            </p:cNvPr>
            <p:cNvSpPr txBox="1"/>
            <p:nvPr/>
          </p:nvSpPr>
          <p:spPr>
            <a:xfrm>
              <a:off x="3614027" y="2580721"/>
              <a:ext cx="10823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Empty vector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2C1F423-3AF0-82C5-1FE1-2CA49B92CFF0}"/>
                </a:ext>
              </a:extLst>
            </p:cNvPr>
            <p:cNvSpPr txBox="1"/>
            <p:nvPr/>
          </p:nvSpPr>
          <p:spPr>
            <a:xfrm>
              <a:off x="3686250" y="2741224"/>
              <a:ext cx="7906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wt</a:t>
              </a:r>
              <a:endParaRPr lang="en-CA" sz="12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F4B6753-B922-1FBE-A912-B27BA739F32E}"/>
                </a:ext>
              </a:extLst>
            </p:cNvPr>
            <p:cNvSpPr txBox="1"/>
            <p:nvPr/>
          </p:nvSpPr>
          <p:spPr>
            <a:xfrm>
              <a:off x="3629654" y="2909989"/>
              <a:ext cx="9989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E591A</a:t>
              </a:r>
              <a:endParaRPr lang="en-CA" sz="12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C39044A-3032-3870-6135-B94B97D24568}"/>
                </a:ext>
              </a:extLst>
            </p:cNvPr>
            <p:cNvSpPr txBox="1"/>
            <p:nvPr/>
          </p:nvSpPr>
          <p:spPr>
            <a:xfrm>
              <a:off x="3616310" y="3104897"/>
              <a:ext cx="10384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S855A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E31EF0A-E3A9-4F72-D550-F53A14D1363E}"/>
                </a:ext>
              </a:extLst>
            </p:cNvPr>
            <p:cNvSpPr txBox="1"/>
            <p:nvPr/>
          </p:nvSpPr>
          <p:spPr>
            <a:xfrm>
              <a:off x="3636556" y="3295222"/>
              <a:ext cx="8402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shControl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EC07A2C-7E0F-054B-6D40-9FF5D9B719F2}"/>
                </a:ext>
              </a:extLst>
            </p:cNvPr>
            <p:cNvSpPr txBox="1"/>
            <p:nvPr/>
          </p:nvSpPr>
          <p:spPr>
            <a:xfrm>
              <a:off x="3364067" y="3468570"/>
              <a:ext cx="13276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shLONP1 3’UTR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E26A46B1-945A-8481-BD27-D1B3CED9D56A}"/>
              </a:ext>
            </a:extLst>
          </p:cNvPr>
          <p:cNvSpPr txBox="1"/>
          <p:nvPr/>
        </p:nvSpPr>
        <p:spPr>
          <a:xfrm>
            <a:off x="5606066" y="2921154"/>
            <a:ext cx="1327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FLAG fragment stripped and 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re-blotted with LONP1 antibody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BC2864D0-F0FA-6D17-7A7E-7ED3F08A19F3}"/>
              </a:ext>
            </a:extLst>
          </p:cNvPr>
          <p:cNvCxnSpPr/>
          <p:nvPr/>
        </p:nvCxnSpPr>
        <p:spPr>
          <a:xfrm>
            <a:off x="5419023" y="3936733"/>
            <a:ext cx="172858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4086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blue and red test&#10;&#10;AI-generated content may be incorrect.">
            <a:extLst>
              <a:ext uri="{FF2B5EF4-FFF2-40B4-BE49-F238E27FC236}">
                <a16:creationId xmlns:a16="http://schemas.microsoft.com/office/drawing/2014/main" id="{B56AA789-6DAF-B763-CB51-98BC06C1F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68429" y="1378880"/>
            <a:ext cx="2981992" cy="41002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B35115-1E84-8BB6-D93E-DDE5937998A4}"/>
              </a:ext>
            </a:extLst>
          </p:cNvPr>
          <p:cNvSpPr txBox="1"/>
          <p:nvPr/>
        </p:nvSpPr>
        <p:spPr>
          <a:xfrm>
            <a:off x="4514341" y="2004529"/>
            <a:ext cx="45717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2D318F-98AE-A329-8A5E-99E7D27C5537}"/>
              </a:ext>
            </a:extLst>
          </p:cNvPr>
          <p:cNvSpPr txBox="1"/>
          <p:nvPr/>
        </p:nvSpPr>
        <p:spPr>
          <a:xfrm>
            <a:off x="3684220" y="2440677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D32650-981E-AD70-C309-630C329AF398}"/>
              </a:ext>
            </a:extLst>
          </p:cNvPr>
          <p:cNvSpPr txBox="1"/>
          <p:nvPr/>
        </p:nvSpPr>
        <p:spPr>
          <a:xfrm>
            <a:off x="3500166" y="3204581"/>
            <a:ext cx="8931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Beta-Actin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7E7428-04A7-252C-D141-929A4DFAF4D5}"/>
              </a:ext>
            </a:extLst>
          </p:cNvPr>
          <p:cNvSpPr txBox="1"/>
          <p:nvPr/>
        </p:nvSpPr>
        <p:spPr>
          <a:xfrm rot="16200000">
            <a:off x="6300422" y="1726084"/>
            <a:ext cx="9781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sg1 LONP1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E667B8-50E0-95F4-6CDB-2E184CE1BD01}"/>
              </a:ext>
            </a:extLst>
          </p:cNvPr>
          <p:cNvSpPr txBox="1"/>
          <p:nvPr/>
        </p:nvSpPr>
        <p:spPr>
          <a:xfrm rot="16200000">
            <a:off x="6572496" y="1726084"/>
            <a:ext cx="9781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sg2 LONP1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664E55-F442-CF38-BE4C-C30874B5999E}"/>
              </a:ext>
            </a:extLst>
          </p:cNvPr>
          <p:cNvSpPr txBox="1"/>
          <p:nvPr/>
        </p:nvSpPr>
        <p:spPr>
          <a:xfrm rot="16200000">
            <a:off x="6092352" y="1795013"/>
            <a:ext cx="84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sgControl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501196-46D1-7B10-B8BC-F45BCB0EBD83}"/>
              </a:ext>
            </a:extLst>
          </p:cNvPr>
          <p:cNvSpPr txBox="1"/>
          <p:nvPr/>
        </p:nvSpPr>
        <p:spPr>
          <a:xfrm>
            <a:off x="5942150" y="920179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OCI-AML2 expressing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Cas9 (Figure </a:t>
            </a:r>
            <a:r>
              <a:rPr lang="en-CA" sz="1200" dirty="0" smtClean="0">
                <a:latin typeface="Arial" panose="020B0604020202090204" pitchFamily="34" charset="0"/>
                <a:cs typeface="Arial" panose="020B0604020202090204" pitchFamily="34" charset="0"/>
              </a:rPr>
              <a:t>2A) 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E22762-4836-CD34-0F32-3EEE91312147}"/>
              </a:ext>
            </a:extLst>
          </p:cNvPr>
          <p:cNvSpPr txBox="1"/>
          <p:nvPr/>
        </p:nvSpPr>
        <p:spPr>
          <a:xfrm>
            <a:off x="5086800" y="1894112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manuscript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7559459-8266-BE08-97EC-796C89F178C8}"/>
              </a:ext>
            </a:extLst>
          </p:cNvPr>
          <p:cNvCxnSpPr>
            <a:cxnSpLocks/>
          </p:cNvCxnSpPr>
          <p:nvPr/>
        </p:nvCxnSpPr>
        <p:spPr>
          <a:xfrm flipV="1">
            <a:off x="6468016" y="1375506"/>
            <a:ext cx="593557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BFFC740-FC09-7D58-A1E4-39327F69BCAA}"/>
              </a:ext>
            </a:extLst>
          </p:cNvPr>
          <p:cNvCxnSpPr>
            <a:cxnSpLocks/>
          </p:cNvCxnSpPr>
          <p:nvPr/>
        </p:nvCxnSpPr>
        <p:spPr>
          <a:xfrm>
            <a:off x="5204176" y="2353660"/>
            <a:ext cx="68585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75D9393-C42A-F710-4613-FC89E6BBD646}"/>
              </a:ext>
            </a:extLst>
          </p:cNvPr>
          <p:cNvCxnSpPr>
            <a:cxnSpLocks/>
          </p:cNvCxnSpPr>
          <p:nvPr/>
        </p:nvCxnSpPr>
        <p:spPr>
          <a:xfrm>
            <a:off x="4419600" y="2563408"/>
            <a:ext cx="7239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458CED6-CC79-FA10-5210-6BBFDBE97D41}"/>
              </a:ext>
            </a:extLst>
          </p:cNvPr>
          <p:cNvCxnSpPr>
            <a:cxnSpLocks/>
          </p:cNvCxnSpPr>
          <p:nvPr/>
        </p:nvCxnSpPr>
        <p:spPr>
          <a:xfrm>
            <a:off x="4419600" y="3343081"/>
            <a:ext cx="685859" cy="19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76F1BD6-9941-0FD1-6A71-40162D89DED7}"/>
              </a:ext>
            </a:extLst>
          </p:cNvPr>
          <p:cNvSpPr txBox="1"/>
          <p:nvPr/>
        </p:nvSpPr>
        <p:spPr>
          <a:xfrm>
            <a:off x="0" y="43853"/>
            <a:ext cx="60941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</a:t>
            </a:r>
            <a:r>
              <a:rPr lang="en-CA" sz="1200" dirty="0" smtClean="0">
                <a:latin typeface="Arial" panose="020B0604020202090204" pitchFamily="34" charset="0"/>
                <a:cs typeface="Arial" panose="020B0604020202090204" pitchFamily="34" charset="0"/>
              </a:rPr>
              <a:t>2A</a:t>
            </a:r>
            <a:endParaRPr lang="en-CA" sz="1200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A44D5C4B-93DB-CB4E-9456-6CF85239D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4871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piece of paper&#10;&#10;AI-generated content may be incorrect.">
            <a:extLst>
              <a:ext uri="{FF2B5EF4-FFF2-40B4-BE49-F238E27FC236}">
                <a16:creationId xmlns:a16="http://schemas.microsoft.com/office/drawing/2014/main" id="{46BDBB4B-FD47-50D4-C812-44E0FECB8D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06"/>
          <a:stretch>
            <a:fillRect/>
          </a:stretch>
        </p:blipFill>
        <p:spPr>
          <a:xfrm rot="5400000">
            <a:off x="1499388" y="1835879"/>
            <a:ext cx="3026924" cy="41002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5D3D16-5FA6-9A50-52EC-4A9C99064945}"/>
              </a:ext>
            </a:extLst>
          </p:cNvPr>
          <p:cNvSpPr txBox="1"/>
          <p:nvPr/>
        </p:nvSpPr>
        <p:spPr>
          <a:xfrm>
            <a:off x="1266777" y="2216668"/>
            <a:ext cx="439544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530480-CBFB-99CE-F014-B311506BC57A}"/>
              </a:ext>
            </a:extLst>
          </p:cNvPr>
          <p:cNvSpPr txBox="1"/>
          <p:nvPr/>
        </p:nvSpPr>
        <p:spPr>
          <a:xfrm>
            <a:off x="669220" y="2491797"/>
            <a:ext cx="5870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FLAG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49B769-388F-49E7-975C-B52F9F817325}"/>
              </a:ext>
            </a:extLst>
          </p:cNvPr>
          <p:cNvSpPr txBox="1"/>
          <p:nvPr/>
        </p:nvSpPr>
        <p:spPr>
          <a:xfrm>
            <a:off x="556345" y="3855522"/>
            <a:ext cx="731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MnSOD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EE71D64-8D69-4400-24AF-39C048E512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654792"/>
              </p:ext>
            </p:extLst>
          </p:nvPr>
        </p:nvGraphicFramePr>
        <p:xfrm>
          <a:off x="2020768" y="1088456"/>
          <a:ext cx="2013488" cy="1166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686">
                  <a:extLst>
                    <a:ext uri="{9D8B030D-6E8A-4147-A177-3AD203B41FA5}">
                      <a16:colId xmlns:a16="http://schemas.microsoft.com/office/drawing/2014/main" val="1968514088"/>
                    </a:ext>
                  </a:extLst>
                </a:gridCol>
                <a:gridCol w="251686">
                  <a:extLst>
                    <a:ext uri="{9D8B030D-6E8A-4147-A177-3AD203B41FA5}">
                      <a16:colId xmlns:a16="http://schemas.microsoft.com/office/drawing/2014/main" val="1580002550"/>
                    </a:ext>
                  </a:extLst>
                </a:gridCol>
                <a:gridCol w="251686">
                  <a:extLst>
                    <a:ext uri="{9D8B030D-6E8A-4147-A177-3AD203B41FA5}">
                      <a16:colId xmlns:a16="http://schemas.microsoft.com/office/drawing/2014/main" val="2396937610"/>
                    </a:ext>
                  </a:extLst>
                </a:gridCol>
                <a:gridCol w="251686">
                  <a:extLst>
                    <a:ext uri="{9D8B030D-6E8A-4147-A177-3AD203B41FA5}">
                      <a16:colId xmlns:a16="http://schemas.microsoft.com/office/drawing/2014/main" val="2891256244"/>
                    </a:ext>
                  </a:extLst>
                </a:gridCol>
                <a:gridCol w="251686">
                  <a:extLst>
                    <a:ext uri="{9D8B030D-6E8A-4147-A177-3AD203B41FA5}">
                      <a16:colId xmlns:a16="http://schemas.microsoft.com/office/drawing/2014/main" val="2714904098"/>
                    </a:ext>
                  </a:extLst>
                </a:gridCol>
                <a:gridCol w="251686">
                  <a:extLst>
                    <a:ext uri="{9D8B030D-6E8A-4147-A177-3AD203B41FA5}">
                      <a16:colId xmlns:a16="http://schemas.microsoft.com/office/drawing/2014/main" val="1987029559"/>
                    </a:ext>
                  </a:extLst>
                </a:gridCol>
                <a:gridCol w="251686">
                  <a:extLst>
                    <a:ext uri="{9D8B030D-6E8A-4147-A177-3AD203B41FA5}">
                      <a16:colId xmlns:a16="http://schemas.microsoft.com/office/drawing/2014/main" val="285712790"/>
                    </a:ext>
                  </a:extLst>
                </a:gridCol>
                <a:gridCol w="251686">
                  <a:extLst>
                    <a:ext uri="{9D8B030D-6E8A-4147-A177-3AD203B41FA5}">
                      <a16:colId xmlns:a16="http://schemas.microsoft.com/office/drawing/2014/main" val="1442379712"/>
                    </a:ext>
                  </a:extLst>
                </a:gridCol>
              </a:tblGrid>
              <a:tr h="194487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8416319"/>
                  </a:ext>
                </a:extLst>
              </a:tr>
              <a:tr h="194487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859312"/>
                  </a:ext>
                </a:extLst>
              </a:tr>
              <a:tr h="194487">
                <a:tc>
                  <a:txBody>
                    <a:bodyPr/>
                    <a:lstStyle/>
                    <a:p>
                      <a:pPr algn="ctr"/>
                      <a:endParaRPr lang="en-CA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740498"/>
                  </a:ext>
                </a:extLst>
              </a:tr>
              <a:tr h="194487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6155656"/>
                  </a:ext>
                </a:extLst>
              </a:tr>
              <a:tr h="19448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3407417"/>
                  </a:ext>
                </a:extLst>
              </a:tr>
              <a:tr h="194487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2390613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F7FB6D2C-1C18-C9B3-0CEE-4F970FB9F6CC}"/>
              </a:ext>
            </a:extLst>
          </p:cNvPr>
          <p:cNvGrpSpPr/>
          <p:nvPr/>
        </p:nvGrpSpPr>
        <p:grpSpPr>
          <a:xfrm>
            <a:off x="734143" y="1075260"/>
            <a:ext cx="1327608" cy="1458752"/>
            <a:chOff x="355677" y="559246"/>
            <a:chExt cx="1327608" cy="8554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5FF287D-BCB3-DE28-5961-719D94DE8805}"/>
                </a:ext>
              </a:extLst>
            </p:cNvPr>
            <p:cNvSpPr txBox="1"/>
            <p:nvPr/>
          </p:nvSpPr>
          <p:spPr>
            <a:xfrm>
              <a:off x="418996" y="559246"/>
              <a:ext cx="10823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Empty vector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C94F960-9927-4DB6-10A2-C22AB624E4DF}"/>
                </a:ext>
              </a:extLst>
            </p:cNvPr>
            <p:cNvSpPr txBox="1"/>
            <p:nvPr/>
          </p:nvSpPr>
          <p:spPr>
            <a:xfrm>
              <a:off x="491131" y="660409"/>
              <a:ext cx="7906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wt</a:t>
              </a:r>
              <a:endParaRPr lang="en-CA" sz="12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BFCEAB-C0FD-9BF4-D8A1-E50BD59215AE}"/>
                </a:ext>
              </a:extLst>
            </p:cNvPr>
            <p:cNvSpPr txBox="1"/>
            <p:nvPr/>
          </p:nvSpPr>
          <p:spPr>
            <a:xfrm>
              <a:off x="439835" y="783998"/>
              <a:ext cx="9989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E591A</a:t>
              </a:r>
              <a:endParaRPr lang="en-CA" sz="12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CD4159-1A19-8AF1-8128-C89D5BDEC297}"/>
                </a:ext>
              </a:extLst>
            </p:cNvPr>
            <p:cNvSpPr txBox="1"/>
            <p:nvPr/>
          </p:nvSpPr>
          <p:spPr>
            <a:xfrm>
              <a:off x="439835" y="908345"/>
              <a:ext cx="9989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S855A</a:t>
              </a:r>
              <a:endParaRPr lang="en-CA" sz="12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B72A93D-50CC-D696-4C0A-7489ED769BFA}"/>
                </a:ext>
              </a:extLst>
            </p:cNvPr>
            <p:cNvSpPr txBox="1"/>
            <p:nvPr/>
          </p:nvSpPr>
          <p:spPr>
            <a:xfrm>
              <a:off x="477505" y="1025582"/>
              <a:ext cx="8402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shControl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A9F5291-E860-21D2-B30E-EF966B55CA5D}"/>
                </a:ext>
              </a:extLst>
            </p:cNvPr>
            <p:cNvSpPr txBox="1"/>
            <p:nvPr/>
          </p:nvSpPr>
          <p:spPr>
            <a:xfrm>
              <a:off x="355677" y="1137649"/>
              <a:ext cx="13276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shLONP1 3’UTR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" name="Picture 18" descr="A close-up of several tubes&#10;&#10;AI-generated content may be incorrect.">
            <a:extLst>
              <a:ext uri="{FF2B5EF4-FFF2-40B4-BE49-F238E27FC236}">
                <a16:creationId xmlns:a16="http://schemas.microsoft.com/office/drawing/2014/main" id="{F8A3A061-518B-0E98-F833-483A11C656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06"/>
          <a:stretch>
            <a:fillRect/>
          </a:stretch>
        </p:blipFill>
        <p:spPr>
          <a:xfrm rot="5400000">
            <a:off x="8540058" y="2017194"/>
            <a:ext cx="3026925" cy="410023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C91D8EB-176A-A7A8-9D68-6FEC10878C78}"/>
              </a:ext>
            </a:extLst>
          </p:cNvPr>
          <p:cNvSpPr txBox="1"/>
          <p:nvPr/>
        </p:nvSpPr>
        <p:spPr>
          <a:xfrm>
            <a:off x="117026" y="2763577"/>
            <a:ext cx="8499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5A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8B5790-7C4E-5EB3-2828-640702B65F6F}"/>
              </a:ext>
            </a:extLst>
          </p:cNvPr>
          <p:cNvSpPr txBox="1"/>
          <p:nvPr/>
        </p:nvSpPr>
        <p:spPr>
          <a:xfrm>
            <a:off x="7137095" y="2740615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DB90EC1-20EC-7558-544E-0ED65EA5ABAE}"/>
              </a:ext>
            </a:extLst>
          </p:cNvPr>
          <p:cNvSpPr txBox="1"/>
          <p:nvPr/>
        </p:nvSpPr>
        <p:spPr>
          <a:xfrm>
            <a:off x="7647632" y="2421748"/>
            <a:ext cx="4571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262F6C4-CFF3-71A7-BF1E-7323DCCC78C9}"/>
              </a:ext>
            </a:extLst>
          </p:cNvPr>
          <p:cNvCxnSpPr>
            <a:cxnSpLocks/>
          </p:cNvCxnSpPr>
          <p:nvPr/>
        </p:nvCxnSpPr>
        <p:spPr>
          <a:xfrm>
            <a:off x="1244255" y="2630088"/>
            <a:ext cx="701787" cy="67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AF27A61-7E92-F371-153D-CFE61B0518C1}"/>
              </a:ext>
            </a:extLst>
          </p:cNvPr>
          <p:cNvCxnSpPr>
            <a:cxnSpLocks/>
          </p:cNvCxnSpPr>
          <p:nvPr/>
        </p:nvCxnSpPr>
        <p:spPr>
          <a:xfrm>
            <a:off x="1244255" y="3986492"/>
            <a:ext cx="62152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89D437C-03D7-DB30-540F-8019E8C9B2CC}"/>
              </a:ext>
            </a:extLst>
          </p:cNvPr>
          <p:cNvCxnSpPr>
            <a:cxnSpLocks/>
          </p:cNvCxnSpPr>
          <p:nvPr/>
        </p:nvCxnSpPr>
        <p:spPr>
          <a:xfrm>
            <a:off x="7795597" y="2875031"/>
            <a:ext cx="433285" cy="129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3501AEDD-7CE0-6569-E412-B9D61FC01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4</a:t>
            </a:fld>
            <a:endParaRPr lang="en-CA"/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03747331-3063-3155-D23C-BDDD0DAEF5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637206"/>
              </p:ext>
            </p:extLst>
          </p:nvPr>
        </p:nvGraphicFramePr>
        <p:xfrm>
          <a:off x="8322896" y="1260974"/>
          <a:ext cx="2013488" cy="1166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686">
                  <a:extLst>
                    <a:ext uri="{9D8B030D-6E8A-4147-A177-3AD203B41FA5}">
                      <a16:colId xmlns:a16="http://schemas.microsoft.com/office/drawing/2014/main" val="1968514088"/>
                    </a:ext>
                  </a:extLst>
                </a:gridCol>
                <a:gridCol w="251686">
                  <a:extLst>
                    <a:ext uri="{9D8B030D-6E8A-4147-A177-3AD203B41FA5}">
                      <a16:colId xmlns:a16="http://schemas.microsoft.com/office/drawing/2014/main" val="1580002550"/>
                    </a:ext>
                  </a:extLst>
                </a:gridCol>
                <a:gridCol w="251686">
                  <a:extLst>
                    <a:ext uri="{9D8B030D-6E8A-4147-A177-3AD203B41FA5}">
                      <a16:colId xmlns:a16="http://schemas.microsoft.com/office/drawing/2014/main" val="2396937610"/>
                    </a:ext>
                  </a:extLst>
                </a:gridCol>
                <a:gridCol w="251686">
                  <a:extLst>
                    <a:ext uri="{9D8B030D-6E8A-4147-A177-3AD203B41FA5}">
                      <a16:colId xmlns:a16="http://schemas.microsoft.com/office/drawing/2014/main" val="2891256244"/>
                    </a:ext>
                  </a:extLst>
                </a:gridCol>
                <a:gridCol w="251686">
                  <a:extLst>
                    <a:ext uri="{9D8B030D-6E8A-4147-A177-3AD203B41FA5}">
                      <a16:colId xmlns:a16="http://schemas.microsoft.com/office/drawing/2014/main" val="2714904098"/>
                    </a:ext>
                  </a:extLst>
                </a:gridCol>
                <a:gridCol w="251686">
                  <a:extLst>
                    <a:ext uri="{9D8B030D-6E8A-4147-A177-3AD203B41FA5}">
                      <a16:colId xmlns:a16="http://schemas.microsoft.com/office/drawing/2014/main" val="1987029559"/>
                    </a:ext>
                  </a:extLst>
                </a:gridCol>
                <a:gridCol w="251686">
                  <a:extLst>
                    <a:ext uri="{9D8B030D-6E8A-4147-A177-3AD203B41FA5}">
                      <a16:colId xmlns:a16="http://schemas.microsoft.com/office/drawing/2014/main" val="285712790"/>
                    </a:ext>
                  </a:extLst>
                </a:gridCol>
                <a:gridCol w="251686">
                  <a:extLst>
                    <a:ext uri="{9D8B030D-6E8A-4147-A177-3AD203B41FA5}">
                      <a16:colId xmlns:a16="http://schemas.microsoft.com/office/drawing/2014/main" val="1442379712"/>
                    </a:ext>
                  </a:extLst>
                </a:gridCol>
              </a:tblGrid>
              <a:tr h="194487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8416319"/>
                  </a:ext>
                </a:extLst>
              </a:tr>
              <a:tr h="194487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859312"/>
                  </a:ext>
                </a:extLst>
              </a:tr>
              <a:tr h="194487">
                <a:tc>
                  <a:txBody>
                    <a:bodyPr/>
                    <a:lstStyle/>
                    <a:p>
                      <a:pPr algn="ctr"/>
                      <a:endParaRPr lang="en-CA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740498"/>
                  </a:ext>
                </a:extLst>
              </a:tr>
              <a:tr h="194487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6155656"/>
                  </a:ext>
                </a:extLst>
              </a:tr>
              <a:tr h="19448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3407417"/>
                  </a:ext>
                </a:extLst>
              </a:tr>
              <a:tr h="194487"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2390613"/>
                  </a:ext>
                </a:extLst>
              </a:tr>
            </a:tbl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2BD103C0-50C0-CC3F-B858-5172BA9B06F9}"/>
              </a:ext>
            </a:extLst>
          </p:cNvPr>
          <p:cNvGrpSpPr/>
          <p:nvPr/>
        </p:nvGrpSpPr>
        <p:grpSpPr>
          <a:xfrm>
            <a:off x="7036271" y="1247778"/>
            <a:ext cx="1327608" cy="1458752"/>
            <a:chOff x="355677" y="559246"/>
            <a:chExt cx="1327608" cy="85540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6708585-25FB-B46C-7968-E7BB8FA6E5C1}"/>
                </a:ext>
              </a:extLst>
            </p:cNvPr>
            <p:cNvSpPr txBox="1"/>
            <p:nvPr/>
          </p:nvSpPr>
          <p:spPr>
            <a:xfrm>
              <a:off x="418996" y="559246"/>
              <a:ext cx="10823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Empty vector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CF898DE-B7A5-CCAB-1499-82B1C638D268}"/>
                </a:ext>
              </a:extLst>
            </p:cNvPr>
            <p:cNvSpPr txBox="1"/>
            <p:nvPr/>
          </p:nvSpPr>
          <p:spPr>
            <a:xfrm>
              <a:off x="491131" y="660409"/>
              <a:ext cx="7906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wt</a:t>
              </a:r>
              <a:endParaRPr lang="en-CA" sz="12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751198-7CA7-E4F4-9339-64B9C9E302DB}"/>
                </a:ext>
              </a:extLst>
            </p:cNvPr>
            <p:cNvSpPr txBox="1"/>
            <p:nvPr/>
          </p:nvSpPr>
          <p:spPr>
            <a:xfrm>
              <a:off x="439835" y="783998"/>
              <a:ext cx="9989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E591A</a:t>
              </a:r>
              <a:endParaRPr lang="en-CA" sz="12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F480DF7-75C7-AE11-F5F5-76E2D5E91443}"/>
                </a:ext>
              </a:extLst>
            </p:cNvPr>
            <p:cNvSpPr txBox="1"/>
            <p:nvPr/>
          </p:nvSpPr>
          <p:spPr>
            <a:xfrm>
              <a:off x="439835" y="908345"/>
              <a:ext cx="9989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LONP1</a:t>
              </a:r>
              <a:r>
                <a:rPr lang="en-US" sz="12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S855A</a:t>
              </a:r>
              <a:endParaRPr lang="en-CA" sz="12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CBD374B-AF04-764D-8D70-0C52AB159C84}"/>
                </a:ext>
              </a:extLst>
            </p:cNvPr>
            <p:cNvSpPr txBox="1"/>
            <p:nvPr/>
          </p:nvSpPr>
          <p:spPr>
            <a:xfrm>
              <a:off x="477505" y="1025582"/>
              <a:ext cx="8402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shControl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9FC5425-1799-85E4-83A7-E454A57D0599}"/>
                </a:ext>
              </a:extLst>
            </p:cNvPr>
            <p:cNvSpPr txBox="1"/>
            <p:nvPr/>
          </p:nvSpPr>
          <p:spPr>
            <a:xfrm>
              <a:off x="355677" y="1137649"/>
              <a:ext cx="13276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shLONP1 3’UTR</a:t>
              </a:r>
              <a:endParaRPr lang="en-CA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9FEF53F7-472D-FE19-2E8C-9DD5619E17F3}"/>
              </a:ext>
            </a:extLst>
          </p:cNvPr>
          <p:cNvSpPr txBox="1"/>
          <p:nvPr/>
        </p:nvSpPr>
        <p:spPr>
          <a:xfrm>
            <a:off x="5227778" y="1974066"/>
            <a:ext cx="1808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FLAG fragment stripped and re-blotted with new aliquot of LONP1 antibody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80459C9-D4F5-58C6-D494-4BF77A86BD85}"/>
              </a:ext>
            </a:extLst>
          </p:cNvPr>
          <p:cNvCxnSpPr>
            <a:cxnSpLocks/>
          </p:cNvCxnSpPr>
          <p:nvPr/>
        </p:nvCxnSpPr>
        <p:spPr>
          <a:xfrm>
            <a:off x="5390867" y="2821719"/>
            <a:ext cx="1482313" cy="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7A360C7-0DDF-25DB-2D57-C86A588DEA41}"/>
              </a:ext>
            </a:extLst>
          </p:cNvPr>
          <p:cNvSpPr txBox="1"/>
          <p:nvPr/>
        </p:nvSpPr>
        <p:spPr>
          <a:xfrm>
            <a:off x="8012239" y="5189827"/>
            <a:ext cx="9605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S9C</a:t>
            </a:r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E77119F8-79A9-2A02-94B3-17DCC1B06920}"/>
              </a:ext>
            </a:extLst>
          </p:cNvPr>
          <p:cNvSpPr/>
          <p:nvPr/>
        </p:nvSpPr>
        <p:spPr>
          <a:xfrm rot="16200000">
            <a:off x="8528788" y="4481429"/>
            <a:ext cx="257211" cy="95091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Left Brace 31">
            <a:extLst>
              <a:ext uri="{FF2B5EF4-FFF2-40B4-BE49-F238E27FC236}">
                <a16:creationId xmlns:a16="http://schemas.microsoft.com/office/drawing/2014/main" id="{882282B9-9219-0DEF-3C2D-B8F159DEB395}"/>
              </a:ext>
            </a:extLst>
          </p:cNvPr>
          <p:cNvSpPr/>
          <p:nvPr/>
        </p:nvSpPr>
        <p:spPr>
          <a:xfrm rot="16200000">
            <a:off x="10403485" y="3568316"/>
            <a:ext cx="272054" cy="276229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AEB89A4-D58E-215B-DC98-4C7FA678AB63}"/>
              </a:ext>
            </a:extLst>
          </p:cNvPr>
          <p:cNvSpPr txBox="1"/>
          <p:nvPr/>
        </p:nvSpPr>
        <p:spPr>
          <a:xfrm>
            <a:off x="9814187" y="5235993"/>
            <a:ext cx="1741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manuscript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91E9C5E-F168-772E-B537-EB054DEEDB20}"/>
              </a:ext>
            </a:extLst>
          </p:cNvPr>
          <p:cNvSpPr txBox="1"/>
          <p:nvPr/>
        </p:nvSpPr>
        <p:spPr>
          <a:xfrm>
            <a:off x="6173071" y="3627163"/>
            <a:ext cx="1741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manuscript</a:t>
            </a:r>
          </a:p>
        </p:txBody>
      </p:sp>
      <p:sp>
        <p:nvSpPr>
          <p:cNvPr id="37" name="Left Brace 36">
            <a:extLst>
              <a:ext uri="{FF2B5EF4-FFF2-40B4-BE49-F238E27FC236}">
                <a16:creationId xmlns:a16="http://schemas.microsoft.com/office/drawing/2014/main" id="{EDADAF3A-CC4E-25FB-FFDB-A8F3366AFA0A}"/>
              </a:ext>
            </a:extLst>
          </p:cNvPr>
          <p:cNvSpPr/>
          <p:nvPr/>
        </p:nvSpPr>
        <p:spPr>
          <a:xfrm>
            <a:off x="7760985" y="3590265"/>
            <a:ext cx="306536" cy="324856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346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test tube&#10;&#10;AI-generated content may be incorrect.">
            <a:extLst>
              <a:ext uri="{FF2B5EF4-FFF2-40B4-BE49-F238E27FC236}">
                <a16:creationId xmlns:a16="http://schemas.microsoft.com/office/drawing/2014/main" id="{0851EDE8-1AD6-01E5-E4AE-236C8E831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56515" y="1543546"/>
            <a:ext cx="2981992" cy="41002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FEC1E0-6480-2CC3-4E78-447EA8599AF0}"/>
              </a:ext>
            </a:extLst>
          </p:cNvPr>
          <p:cNvSpPr txBox="1"/>
          <p:nvPr/>
        </p:nvSpPr>
        <p:spPr>
          <a:xfrm>
            <a:off x="3661531" y="1992040"/>
            <a:ext cx="45717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286197-BB1C-C9B8-D723-912C1B5EEB14}"/>
              </a:ext>
            </a:extLst>
          </p:cNvPr>
          <p:cNvSpPr txBox="1"/>
          <p:nvPr/>
        </p:nvSpPr>
        <p:spPr>
          <a:xfrm>
            <a:off x="2940818" y="3993914"/>
            <a:ext cx="731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MnSOD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B77ED6-E44B-B050-D3C2-8E45465AEC3E}"/>
              </a:ext>
            </a:extLst>
          </p:cNvPr>
          <p:cNvSpPr txBox="1"/>
          <p:nvPr/>
        </p:nvSpPr>
        <p:spPr>
          <a:xfrm>
            <a:off x="2961524" y="2431519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69670C-88AB-FCF1-23E6-67D3C7AFFE0D}"/>
              </a:ext>
            </a:extLst>
          </p:cNvPr>
          <p:cNvSpPr txBox="1"/>
          <p:nvPr/>
        </p:nvSpPr>
        <p:spPr>
          <a:xfrm rot="16200000">
            <a:off x="4667996" y="1982334"/>
            <a:ext cx="457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A20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B39AAF-047D-8F3F-3E6E-CDD101BC0D48}"/>
              </a:ext>
            </a:extLst>
          </p:cNvPr>
          <p:cNvSpPr txBox="1"/>
          <p:nvPr/>
        </p:nvSpPr>
        <p:spPr>
          <a:xfrm rot="16200000">
            <a:off x="4680600" y="1755509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OCI-AML2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164674-93F9-DDF2-BC50-45CB8D554DB5}"/>
              </a:ext>
            </a:extLst>
          </p:cNvPr>
          <p:cNvSpPr txBox="1"/>
          <p:nvPr/>
        </p:nvSpPr>
        <p:spPr>
          <a:xfrm rot="16200000">
            <a:off x="5119316" y="1952678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Liver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3A8E-FBF9-3F9E-3FE9-D5838E6EB6F7}"/>
              </a:ext>
            </a:extLst>
          </p:cNvPr>
          <p:cNvSpPr txBox="1"/>
          <p:nvPr/>
        </p:nvSpPr>
        <p:spPr>
          <a:xfrm rot="16200000">
            <a:off x="5394578" y="1939854"/>
            <a:ext cx="5421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Brain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62A0F2-A848-77E9-0029-72F99215234B}"/>
              </a:ext>
            </a:extLst>
          </p:cNvPr>
          <p:cNvSpPr txBox="1"/>
          <p:nvPr/>
        </p:nvSpPr>
        <p:spPr>
          <a:xfrm rot="16200000">
            <a:off x="5610347" y="1931038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Heart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C0E0C65-A4F0-C603-438B-C6EAB08CE23A}"/>
              </a:ext>
            </a:extLst>
          </p:cNvPr>
          <p:cNvCxnSpPr>
            <a:cxnSpLocks/>
          </p:cNvCxnSpPr>
          <p:nvPr/>
        </p:nvCxnSpPr>
        <p:spPr>
          <a:xfrm>
            <a:off x="5331974" y="1798144"/>
            <a:ext cx="65117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FB2EE72-3808-84CB-56A9-6FF7111B80C3}"/>
              </a:ext>
            </a:extLst>
          </p:cNvPr>
          <p:cNvSpPr txBox="1"/>
          <p:nvPr/>
        </p:nvSpPr>
        <p:spPr>
          <a:xfrm>
            <a:off x="5338417" y="1537340"/>
            <a:ext cx="644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mouse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7A8FAE-E9E3-6F85-B83F-CECB7F395E1C}"/>
              </a:ext>
            </a:extLst>
          </p:cNvPr>
          <p:cNvSpPr txBox="1"/>
          <p:nvPr/>
        </p:nvSpPr>
        <p:spPr>
          <a:xfrm>
            <a:off x="1883604" y="3123299"/>
            <a:ext cx="17540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 manuscript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47843BE-61A6-905D-CC4A-9D2531A99FDE}"/>
              </a:ext>
            </a:extLst>
          </p:cNvPr>
          <p:cNvCxnSpPr>
            <a:cxnSpLocks/>
          </p:cNvCxnSpPr>
          <p:nvPr/>
        </p:nvCxnSpPr>
        <p:spPr>
          <a:xfrm>
            <a:off x="4260850" y="2306739"/>
            <a:ext cx="46745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613F6931-343E-98C9-7D71-EDAF9BB38F90}"/>
              </a:ext>
            </a:extLst>
          </p:cNvPr>
          <p:cNvSpPr txBox="1"/>
          <p:nvPr/>
        </p:nvSpPr>
        <p:spPr>
          <a:xfrm>
            <a:off x="3861267" y="1693388"/>
            <a:ext cx="9781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 manuscript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115CAF-3426-6464-8F07-C8E148EFF785}"/>
              </a:ext>
            </a:extLst>
          </p:cNvPr>
          <p:cNvSpPr txBox="1"/>
          <p:nvPr/>
        </p:nvSpPr>
        <p:spPr>
          <a:xfrm>
            <a:off x="6528518" y="1715329"/>
            <a:ext cx="9781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Not used in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 manuscript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118EB4D-28FC-0097-0806-9C33AD630845}"/>
              </a:ext>
            </a:extLst>
          </p:cNvPr>
          <p:cNvCxnSpPr>
            <a:cxnSpLocks/>
          </p:cNvCxnSpPr>
          <p:nvPr/>
        </p:nvCxnSpPr>
        <p:spPr>
          <a:xfrm>
            <a:off x="6217461" y="2297787"/>
            <a:ext cx="1644620" cy="89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6666CB5-3478-5398-138F-E5247FDB6BE2}"/>
              </a:ext>
            </a:extLst>
          </p:cNvPr>
          <p:cNvSpPr txBox="1"/>
          <p:nvPr/>
        </p:nvSpPr>
        <p:spPr>
          <a:xfrm>
            <a:off x="53645" y="0"/>
            <a:ext cx="8499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6A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D8A5EB-FCC2-CAAE-E5D5-B9DDB03F7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5</a:t>
            </a:fld>
            <a:endParaRPr lang="en-CA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43F4861-61ED-6DCE-23CF-F737C5F0AF68}"/>
              </a:ext>
            </a:extLst>
          </p:cNvPr>
          <p:cNvCxnSpPr>
            <a:cxnSpLocks/>
          </p:cNvCxnSpPr>
          <p:nvPr/>
        </p:nvCxnSpPr>
        <p:spPr>
          <a:xfrm>
            <a:off x="3661531" y="2570019"/>
            <a:ext cx="52097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C25D7E3-A2EB-ED3D-C59A-4E5DA11E4549}"/>
              </a:ext>
            </a:extLst>
          </p:cNvPr>
          <p:cNvCxnSpPr>
            <a:cxnSpLocks/>
          </p:cNvCxnSpPr>
          <p:nvPr/>
        </p:nvCxnSpPr>
        <p:spPr>
          <a:xfrm>
            <a:off x="3612139" y="4132414"/>
            <a:ext cx="52154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Left Brace 8">
            <a:extLst>
              <a:ext uri="{FF2B5EF4-FFF2-40B4-BE49-F238E27FC236}">
                <a16:creationId xmlns:a16="http://schemas.microsoft.com/office/drawing/2014/main" id="{9C7E4CA9-CDAE-EF0C-762A-1361F3ADEE39}"/>
              </a:ext>
            </a:extLst>
          </p:cNvPr>
          <p:cNvSpPr/>
          <p:nvPr/>
        </p:nvSpPr>
        <p:spPr>
          <a:xfrm>
            <a:off x="3613688" y="2708518"/>
            <a:ext cx="116840" cy="110656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7605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C13F4E-6A62-3D6B-6E5B-CF7C5DBCF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6</a:t>
            </a:fld>
            <a:endParaRPr lang="en-CA"/>
          </a:p>
        </p:txBody>
      </p:sp>
      <p:grpSp>
        <p:nvGrpSpPr>
          <p:cNvPr id="3" name="Group 2"/>
          <p:cNvGrpSpPr/>
          <p:nvPr/>
        </p:nvGrpSpPr>
        <p:grpSpPr>
          <a:xfrm>
            <a:off x="2239644" y="619175"/>
            <a:ext cx="8221496" cy="5914153"/>
            <a:chOff x="2239644" y="619175"/>
            <a:chExt cx="8221496" cy="5914153"/>
          </a:xfrm>
        </p:grpSpPr>
        <p:pic>
          <p:nvPicPr>
            <p:cNvPr id="7" name="Picture 6" descr="A close-up of a piece of paper&#10;&#10;AI-generated content may be incorrect.">
              <a:extLst>
                <a:ext uri="{FF2B5EF4-FFF2-40B4-BE49-F238E27FC236}">
                  <a16:creationId xmlns:a16="http://schemas.microsoft.com/office/drawing/2014/main" id="{2A899B3C-96B6-1969-5131-C7CBAB1A0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016" t="-404" r="589" b="-1129"/>
            <a:stretch>
              <a:fillRect/>
            </a:stretch>
          </p:blipFill>
          <p:spPr>
            <a:xfrm rot="5400000">
              <a:off x="3393315" y="-534496"/>
              <a:ext cx="5914153" cy="8221496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56962C-5CD5-98E6-9F0C-D5F54DADCFFC}"/>
                </a:ext>
              </a:extLst>
            </p:cNvPr>
            <p:cNvSpPr txBox="1"/>
            <p:nvPr/>
          </p:nvSpPr>
          <p:spPr>
            <a:xfrm>
              <a:off x="3749130" y="1736077"/>
              <a:ext cx="457176" cy="28623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 err="1">
                  <a:latin typeface="Arial" panose="020B0604020202090204" pitchFamily="34" charset="0"/>
                  <a:cs typeface="Arial" panose="020B0604020202090204" pitchFamily="34" charset="0"/>
                </a:rPr>
                <a:t>kDa</a:t>
              </a:r>
              <a:endParaRPr lang="en-CA" sz="12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170</a:t>
              </a:r>
            </a:p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130</a:t>
              </a:r>
            </a:p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95</a:t>
              </a:r>
            </a:p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72</a:t>
              </a:r>
            </a:p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55</a:t>
              </a:r>
            </a:p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43</a:t>
              </a:r>
            </a:p>
            <a:p>
              <a:endParaRPr lang="en-CA" sz="12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34</a:t>
              </a:r>
            </a:p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26</a:t>
              </a:r>
            </a:p>
            <a:p>
              <a:endParaRPr lang="en-CA" sz="12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endParaRPr lang="en-CA" sz="12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17</a:t>
              </a:r>
            </a:p>
            <a:p>
              <a:endParaRPr lang="en-CA" sz="1200" dirty="0">
                <a:latin typeface="Arial" panose="020B0604020202090204" pitchFamily="34" charset="0"/>
                <a:cs typeface="Arial" panose="020B0604020202090204" pitchFamily="34" charset="0"/>
              </a:endParaRPr>
            </a:p>
            <a:p>
              <a:endParaRPr lang="en-CA" sz="1200" dirty="0">
                <a:latin typeface="Arial" panose="020B0604020202090204" pitchFamily="34" charset="0"/>
                <a:cs typeface="Arial" panose="020B060402020209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018ED2C-A622-47D4-DE8C-BDDD773C4BFD}"/>
                </a:ext>
              </a:extLst>
            </p:cNvPr>
            <p:cNvSpPr txBox="1"/>
            <p:nvPr/>
          </p:nvSpPr>
          <p:spPr>
            <a:xfrm>
              <a:off x="2973755" y="2163958"/>
              <a:ext cx="6880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LONP1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407EEE-68B9-58F8-6AFD-C7DC8A5D00CF}"/>
                </a:ext>
              </a:extLst>
            </p:cNvPr>
            <p:cNvSpPr txBox="1"/>
            <p:nvPr/>
          </p:nvSpPr>
          <p:spPr>
            <a:xfrm>
              <a:off x="3025051" y="2461748"/>
              <a:ext cx="5854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CLPX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6BC459-AE37-8DB2-359D-D00A0789CC33}"/>
                </a:ext>
              </a:extLst>
            </p:cNvPr>
            <p:cNvSpPr txBox="1"/>
            <p:nvPr/>
          </p:nvSpPr>
          <p:spPr>
            <a:xfrm>
              <a:off x="3011425" y="2872430"/>
              <a:ext cx="6126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TUFM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0A7C59D-53B7-A824-BC21-3762B6429228}"/>
                </a:ext>
              </a:extLst>
            </p:cNvPr>
            <p:cNvSpPr txBox="1"/>
            <p:nvPr/>
          </p:nvSpPr>
          <p:spPr>
            <a:xfrm>
              <a:off x="2886389" y="3566845"/>
              <a:ext cx="8627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MnSOD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CE92323-FE73-6052-0205-A627CD0AAABD}"/>
                </a:ext>
              </a:extLst>
            </p:cNvPr>
            <p:cNvSpPr txBox="1"/>
            <p:nvPr/>
          </p:nvSpPr>
          <p:spPr>
            <a:xfrm>
              <a:off x="4311253" y="1784125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MT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1E84FA2-8A37-0C14-707A-FDA81DECFF3B}"/>
                </a:ext>
              </a:extLst>
            </p:cNvPr>
            <p:cNvSpPr txBox="1"/>
            <p:nvPr/>
          </p:nvSpPr>
          <p:spPr>
            <a:xfrm>
              <a:off x="4618901" y="1784125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S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42805EE-0F88-B391-998C-4337170F5884}"/>
                </a:ext>
              </a:extLst>
            </p:cNvPr>
            <p:cNvSpPr txBox="1"/>
            <p:nvPr/>
          </p:nvSpPr>
          <p:spPr>
            <a:xfrm>
              <a:off x="4894582" y="1784125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P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9497543-E4B3-7990-DAB3-9D792806BD3B}"/>
                </a:ext>
              </a:extLst>
            </p:cNvPr>
            <p:cNvSpPr txBox="1"/>
            <p:nvPr/>
          </p:nvSpPr>
          <p:spPr>
            <a:xfrm>
              <a:off x="4380291" y="1487006"/>
              <a:ext cx="6806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Vehicle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B58C5A2-4E3B-5D13-5BF7-2D804607C83A}"/>
                </a:ext>
              </a:extLst>
            </p:cNvPr>
            <p:cNvSpPr txBox="1"/>
            <p:nvPr/>
          </p:nvSpPr>
          <p:spPr>
            <a:xfrm>
              <a:off x="4967549" y="1352434"/>
              <a:ext cx="104387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Bardoxolone</a:t>
              </a:r>
            </a:p>
            <a:p>
              <a:pPr algn="ctr"/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methyl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7EFF75F-F5F4-EDCC-40FC-DBB3E5BC98EB}"/>
                </a:ext>
              </a:extLst>
            </p:cNvPr>
            <p:cNvSpPr txBox="1"/>
            <p:nvPr/>
          </p:nvSpPr>
          <p:spPr>
            <a:xfrm>
              <a:off x="6513291" y="1482424"/>
              <a:ext cx="6806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Vehicle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E80DAFD-CEF9-676C-97A8-FC032890D451}"/>
                </a:ext>
              </a:extLst>
            </p:cNvPr>
            <p:cNvSpPr txBox="1"/>
            <p:nvPr/>
          </p:nvSpPr>
          <p:spPr>
            <a:xfrm>
              <a:off x="7041529" y="1479997"/>
              <a:ext cx="12490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 err="1">
                  <a:latin typeface="Arial" panose="020B0604020202090204" pitchFamily="34" charset="0"/>
                  <a:cs typeface="Arial" panose="020B0604020202090204" pitchFamily="34" charset="0"/>
                </a:rPr>
                <a:t>Omaveloxolone</a:t>
              </a:r>
              <a:endParaRPr lang="en-CA" sz="1200" dirty="0">
                <a:latin typeface="Arial" panose="020B0604020202090204" pitchFamily="34" charset="0"/>
                <a:cs typeface="Arial" panose="020B0604020202090204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B937944-EA36-AC5C-60C4-95AAC6557F8E}"/>
                </a:ext>
              </a:extLst>
            </p:cNvPr>
            <p:cNvSpPr txBox="1"/>
            <p:nvPr/>
          </p:nvSpPr>
          <p:spPr>
            <a:xfrm>
              <a:off x="2499201" y="643277"/>
              <a:ext cx="8499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Figure 6B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A1CFBB4-BBA9-50A6-EB59-7C4B78F0AAD5}"/>
                </a:ext>
              </a:extLst>
            </p:cNvPr>
            <p:cNvSpPr txBox="1"/>
            <p:nvPr/>
          </p:nvSpPr>
          <p:spPr>
            <a:xfrm>
              <a:off x="2924158" y="3106538"/>
              <a:ext cx="787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NDUFA9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ED63C6F-9260-4232-8B89-ADF1F6E3F63F}"/>
                </a:ext>
              </a:extLst>
            </p:cNvPr>
            <p:cNvSpPr txBox="1"/>
            <p:nvPr/>
          </p:nvSpPr>
          <p:spPr>
            <a:xfrm>
              <a:off x="5047808" y="1784125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MT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CFB98C8-0B2E-A45B-FF0E-7B80AB84BA4D}"/>
                </a:ext>
              </a:extLst>
            </p:cNvPr>
            <p:cNvSpPr txBox="1"/>
            <p:nvPr/>
          </p:nvSpPr>
          <p:spPr>
            <a:xfrm>
              <a:off x="5355456" y="1784125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7FF77C5-9F48-7D18-D9A5-5AC067A9AAD0}"/>
                </a:ext>
              </a:extLst>
            </p:cNvPr>
            <p:cNvSpPr txBox="1"/>
            <p:nvPr/>
          </p:nvSpPr>
          <p:spPr>
            <a:xfrm>
              <a:off x="5631137" y="1784125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P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167D25D-AB9D-66F0-31B3-DD6650CF2D13}"/>
                </a:ext>
              </a:extLst>
            </p:cNvPr>
            <p:cNvSpPr txBox="1"/>
            <p:nvPr/>
          </p:nvSpPr>
          <p:spPr>
            <a:xfrm>
              <a:off x="6458200" y="1784125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MT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0E4099B-30B4-11F1-2191-7A34F3A688F9}"/>
                </a:ext>
              </a:extLst>
            </p:cNvPr>
            <p:cNvSpPr txBox="1"/>
            <p:nvPr/>
          </p:nvSpPr>
          <p:spPr>
            <a:xfrm>
              <a:off x="6765848" y="1784125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6172DDF-5770-0A8E-DD89-A55A39FA2B14}"/>
                </a:ext>
              </a:extLst>
            </p:cNvPr>
            <p:cNvSpPr txBox="1"/>
            <p:nvPr/>
          </p:nvSpPr>
          <p:spPr>
            <a:xfrm>
              <a:off x="7041529" y="1784125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P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EC6093-A613-C1F8-1A97-FD17CDE7598E}"/>
                </a:ext>
              </a:extLst>
            </p:cNvPr>
            <p:cNvSpPr txBox="1"/>
            <p:nvPr/>
          </p:nvSpPr>
          <p:spPr>
            <a:xfrm>
              <a:off x="7193990" y="1784125"/>
              <a:ext cx="4507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MT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6E9B28F-71B5-70EC-1126-94AF16D5F616}"/>
                </a:ext>
              </a:extLst>
            </p:cNvPr>
            <p:cNvSpPr txBox="1"/>
            <p:nvPr/>
          </p:nvSpPr>
          <p:spPr>
            <a:xfrm>
              <a:off x="7501638" y="1784125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8E8B034-02B9-E6FE-2C55-2D376F799572}"/>
                </a:ext>
              </a:extLst>
            </p:cNvPr>
            <p:cNvSpPr txBox="1"/>
            <p:nvPr/>
          </p:nvSpPr>
          <p:spPr>
            <a:xfrm>
              <a:off x="7777319" y="1784125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dirty="0">
                  <a:latin typeface="Arial" panose="020B0604020202090204" pitchFamily="34" charset="0"/>
                  <a:cs typeface="Arial" panose="020B0604020202090204" pitchFamily="34" charset="0"/>
                </a:rPr>
                <a:t>P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91A819C-4C2B-835A-E76C-2DCCFAFF83D0}"/>
                </a:ext>
              </a:extLst>
            </p:cNvPr>
            <p:cNvCxnSpPr>
              <a:cxnSpLocks/>
            </p:cNvCxnSpPr>
            <p:nvPr/>
          </p:nvCxnSpPr>
          <p:spPr>
            <a:xfrm>
              <a:off x="4447735" y="1784125"/>
              <a:ext cx="6005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70E0D8-DAD9-658B-625F-32DBDA6FA4C4}"/>
                </a:ext>
              </a:extLst>
            </p:cNvPr>
            <p:cNvCxnSpPr>
              <a:cxnSpLocks/>
            </p:cNvCxnSpPr>
            <p:nvPr/>
          </p:nvCxnSpPr>
          <p:spPr>
            <a:xfrm>
              <a:off x="5181840" y="1784125"/>
              <a:ext cx="6005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7040E46-2E37-4918-8B00-CFBEEE58DD84}"/>
                </a:ext>
              </a:extLst>
            </p:cNvPr>
            <p:cNvCxnSpPr>
              <a:cxnSpLocks/>
            </p:cNvCxnSpPr>
            <p:nvPr/>
          </p:nvCxnSpPr>
          <p:spPr>
            <a:xfrm>
              <a:off x="6593475" y="1784125"/>
              <a:ext cx="6005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CFDE3787-D8CC-B27A-167D-078B0A3DDE52}"/>
                </a:ext>
              </a:extLst>
            </p:cNvPr>
            <p:cNvCxnSpPr>
              <a:cxnSpLocks/>
            </p:cNvCxnSpPr>
            <p:nvPr/>
          </p:nvCxnSpPr>
          <p:spPr>
            <a:xfrm>
              <a:off x="7355224" y="1784125"/>
              <a:ext cx="6005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25F66946-AAAA-7FFA-F1DC-40031DCBF082}"/>
                </a:ext>
              </a:extLst>
            </p:cNvPr>
            <p:cNvCxnSpPr>
              <a:stCxn id="10" idx="3"/>
            </p:cNvCxnSpPr>
            <p:nvPr/>
          </p:nvCxnSpPr>
          <p:spPr>
            <a:xfrm flipV="1">
              <a:off x="3661764" y="2302457"/>
              <a:ext cx="718527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17002415-5B0E-D6CB-52FA-82398E8A52B4}"/>
                </a:ext>
              </a:extLst>
            </p:cNvPr>
            <p:cNvCxnSpPr/>
            <p:nvPr/>
          </p:nvCxnSpPr>
          <p:spPr>
            <a:xfrm flipV="1">
              <a:off x="3661763" y="2993981"/>
              <a:ext cx="718527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042421CA-4B53-1D74-8091-40474FA983B7}"/>
                </a:ext>
              </a:extLst>
            </p:cNvPr>
            <p:cNvCxnSpPr/>
            <p:nvPr/>
          </p:nvCxnSpPr>
          <p:spPr>
            <a:xfrm flipV="1">
              <a:off x="3661763" y="2600247"/>
              <a:ext cx="718527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9830CA21-A0DB-2010-A42D-B165BA9AAE22}"/>
                </a:ext>
              </a:extLst>
            </p:cNvPr>
            <p:cNvCxnSpPr/>
            <p:nvPr/>
          </p:nvCxnSpPr>
          <p:spPr>
            <a:xfrm flipV="1">
              <a:off x="3661762" y="3240355"/>
              <a:ext cx="718527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B1F7C88B-998A-0CB0-2192-D0C4CFCC2465}"/>
                </a:ext>
              </a:extLst>
            </p:cNvPr>
            <p:cNvCxnSpPr/>
            <p:nvPr/>
          </p:nvCxnSpPr>
          <p:spPr>
            <a:xfrm flipV="1">
              <a:off x="3661762" y="3707609"/>
              <a:ext cx="718527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57172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56270E4-5F1F-F050-1BAF-315126D54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" t="286" r="-738" b="101"/>
          <a:stretch>
            <a:fillRect/>
          </a:stretch>
        </p:blipFill>
        <p:spPr>
          <a:xfrm rot="5400000">
            <a:off x="2839456" y="-548640"/>
            <a:ext cx="5929158" cy="80659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EE4E96-5CE0-CB53-7C67-072EDB554AA1}"/>
              </a:ext>
            </a:extLst>
          </p:cNvPr>
          <p:cNvSpPr txBox="1"/>
          <p:nvPr/>
        </p:nvSpPr>
        <p:spPr>
          <a:xfrm>
            <a:off x="0" y="73359"/>
            <a:ext cx="8579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6C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CEBE31-DF96-93F0-7FB0-B625F4587BBD}"/>
              </a:ext>
            </a:extLst>
          </p:cNvPr>
          <p:cNvSpPr txBox="1"/>
          <p:nvPr/>
        </p:nvSpPr>
        <p:spPr>
          <a:xfrm>
            <a:off x="4300729" y="1869559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MT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935B59-1FB4-134C-5CC7-7DB96D0A6A7E}"/>
              </a:ext>
            </a:extLst>
          </p:cNvPr>
          <p:cNvSpPr txBox="1"/>
          <p:nvPr/>
        </p:nvSpPr>
        <p:spPr>
          <a:xfrm>
            <a:off x="4610931" y="186955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0D8318-34DA-F593-EB1E-7EBFFBA67CDA}"/>
              </a:ext>
            </a:extLst>
          </p:cNvPr>
          <p:cNvSpPr txBox="1"/>
          <p:nvPr/>
        </p:nvSpPr>
        <p:spPr>
          <a:xfrm>
            <a:off x="4844815" y="186955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9F9942-8C48-D47C-61ED-D8371D65DFA9}"/>
              </a:ext>
            </a:extLst>
          </p:cNvPr>
          <p:cNvSpPr txBox="1"/>
          <p:nvPr/>
        </p:nvSpPr>
        <p:spPr>
          <a:xfrm>
            <a:off x="4391326" y="1625595"/>
            <a:ext cx="6806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Vehicle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C44FEC-7EA5-B645-6838-54B0DA2664A9}"/>
              </a:ext>
            </a:extLst>
          </p:cNvPr>
          <p:cNvSpPr txBox="1"/>
          <p:nvPr/>
        </p:nvSpPr>
        <p:spPr>
          <a:xfrm>
            <a:off x="4983599" y="1440929"/>
            <a:ext cx="1043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Bardoxolone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methyl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F4D140-D2EE-0D6B-4EF2-034B92928948}"/>
              </a:ext>
            </a:extLst>
          </p:cNvPr>
          <p:cNvSpPr txBox="1"/>
          <p:nvPr/>
        </p:nvSpPr>
        <p:spPr>
          <a:xfrm>
            <a:off x="5635052" y="1550343"/>
            <a:ext cx="12490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Omaveloxolone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B409A26-2609-C3D4-7212-75F149B19EB4}"/>
              </a:ext>
            </a:extLst>
          </p:cNvPr>
          <p:cNvSpPr txBox="1"/>
          <p:nvPr/>
        </p:nvSpPr>
        <p:spPr>
          <a:xfrm>
            <a:off x="3727472" y="1646385"/>
            <a:ext cx="45717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855245C-664F-D9CA-0F8F-AD9840CEB6EE}"/>
              </a:ext>
            </a:extLst>
          </p:cNvPr>
          <p:cNvSpPr txBox="1"/>
          <p:nvPr/>
        </p:nvSpPr>
        <p:spPr>
          <a:xfrm>
            <a:off x="3053088" y="2156223"/>
            <a:ext cx="6880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C7D6002-31FB-1326-1EEC-DDD5A3F54C84}"/>
              </a:ext>
            </a:extLst>
          </p:cNvPr>
          <p:cNvSpPr txBox="1"/>
          <p:nvPr/>
        </p:nvSpPr>
        <p:spPr>
          <a:xfrm>
            <a:off x="3085548" y="2434961"/>
            <a:ext cx="585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CLPX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0A35B7F-7D12-F44F-1BCF-94238168141D}"/>
              </a:ext>
            </a:extLst>
          </p:cNvPr>
          <p:cNvSpPr txBox="1"/>
          <p:nvPr/>
        </p:nvSpPr>
        <p:spPr>
          <a:xfrm>
            <a:off x="3077133" y="2736977"/>
            <a:ext cx="6126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TUFM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56D4DB-5DC9-11B1-A423-ABB3D5242F18}"/>
              </a:ext>
            </a:extLst>
          </p:cNvPr>
          <p:cNvSpPr txBox="1"/>
          <p:nvPr/>
        </p:nvSpPr>
        <p:spPr>
          <a:xfrm>
            <a:off x="2978401" y="3476786"/>
            <a:ext cx="885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MnSOD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4740E9-3EE6-B236-194A-9F9010F61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7</a:t>
            </a:fld>
            <a:endParaRPr lang="en-CA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4BC47D1-635F-361C-0D07-55298FA72D75}"/>
              </a:ext>
            </a:extLst>
          </p:cNvPr>
          <p:cNvCxnSpPr>
            <a:cxnSpLocks/>
          </p:cNvCxnSpPr>
          <p:nvPr/>
        </p:nvCxnSpPr>
        <p:spPr>
          <a:xfrm>
            <a:off x="3741097" y="2284636"/>
            <a:ext cx="670046" cy="99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F2C0AB7E-719A-5730-AF0B-7B5149C32343}"/>
              </a:ext>
            </a:extLst>
          </p:cNvPr>
          <p:cNvSpPr txBox="1"/>
          <p:nvPr/>
        </p:nvSpPr>
        <p:spPr>
          <a:xfrm>
            <a:off x="2991914" y="3028200"/>
            <a:ext cx="885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NDUFA9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5C66DDA4-87CF-6654-3D72-EAB1C265FEF5}"/>
              </a:ext>
            </a:extLst>
          </p:cNvPr>
          <p:cNvCxnSpPr>
            <a:cxnSpLocks/>
          </p:cNvCxnSpPr>
          <p:nvPr/>
        </p:nvCxnSpPr>
        <p:spPr>
          <a:xfrm>
            <a:off x="4524618" y="1872604"/>
            <a:ext cx="45374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59C1E1D1-FC51-58A3-105A-251B21EC7F70}"/>
              </a:ext>
            </a:extLst>
          </p:cNvPr>
          <p:cNvSpPr txBox="1"/>
          <p:nvPr/>
        </p:nvSpPr>
        <p:spPr>
          <a:xfrm>
            <a:off x="6551859" y="1671761"/>
            <a:ext cx="522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45</a:t>
            </a:r>
            <a:r>
              <a:rPr lang="en-CA" sz="1200" baseline="30000" dirty="0">
                <a:latin typeface="Arial" panose="020B0604020202090204" pitchFamily="34" charset="0"/>
                <a:cs typeface="Arial" panose="020B0604020202090204" pitchFamily="34" charset="0"/>
              </a:rPr>
              <a:t>o</a:t>
            </a:r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C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0D5F03D-F37F-6A6B-6551-C87FD67A3570}"/>
              </a:ext>
            </a:extLst>
          </p:cNvPr>
          <p:cNvCxnSpPr>
            <a:cxnSpLocks/>
          </p:cNvCxnSpPr>
          <p:nvPr/>
        </p:nvCxnSpPr>
        <p:spPr>
          <a:xfrm>
            <a:off x="3721120" y="2573461"/>
            <a:ext cx="670046" cy="99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51C6C6D-A367-58A0-0297-5189A1DBD3BF}"/>
              </a:ext>
            </a:extLst>
          </p:cNvPr>
          <p:cNvCxnSpPr>
            <a:cxnSpLocks/>
          </p:cNvCxnSpPr>
          <p:nvPr/>
        </p:nvCxnSpPr>
        <p:spPr>
          <a:xfrm>
            <a:off x="3721120" y="2865523"/>
            <a:ext cx="670046" cy="99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A2EE90D-AEEF-57FE-824F-17B4A39C829A}"/>
              </a:ext>
            </a:extLst>
          </p:cNvPr>
          <p:cNvCxnSpPr>
            <a:cxnSpLocks/>
          </p:cNvCxnSpPr>
          <p:nvPr/>
        </p:nvCxnSpPr>
        <p:spPr>
          <a:xfrm>
            <a:off x="3719138" y="3161723"/>
            <a:ext cx="670046" cy="99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29CDBBB-5081-4938-E2B3-0A1D84AD9176}"/>
              </a:ext>
            </a:extLst>
          </p:cNvPr>
          <p:cNvCxnSpPr>
            <a:cxnSpLocks/>
          </p:cNvCxnSpPr>
          <p:nvPr/>
        </p:nvCxnSpPr>
        <p:spPr>
          <a:xfrm>
            <a:off x="3703835" y="3605332"/>
            <a:ext cx="670046" cy="99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09A523C-8A87-1ABD-513B-66A226101CAB}"/>
              </a:ext>
            </a:extLst>
          </p:cNvPr>
          <p:cNvSpPr txBox="1"/>
          <p:nvPr/>
        </p:nvSpPr>
        <p:spPr>
          <a:xfrm>
            <a:off x="5051990" y="1869559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MT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01D7068-13D7-4B0B-F99A-4662BE985DD6}"/>
              </a:ext>
            </a:extLst>
          </p:cNvPr>
          <p:cNvSpPr txBox="1"/>
          <p:nvPr/>
        </p:nvSpPr>
        <p:spPr>
          <a:xfrm>
            <a:off x="5362192" y="186955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126577A-E6B0-1C7C-C48A-BA1B149F943D}"/>
              </a:ext>
            </a:extLst>
          </p:cNvPr>
          <p:cNvSpPr txBox="1"/>
          <p:nvPr/>
        </p:nvSpPr>
        <p:spPr>
          <a:xfrm>
            <a:off x="5596076" y="186955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P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DA9C31-1441-BC8A-3999-6C92EAD8C415}"/>
              </a:ext>
            </a:extLst>
          </p:cNvPr>
          <p:cNvSpPr txBox="1"/>
          <p:nvPr/>
        </p:nvSpPr>
        <p:spPr>
          <a:xfrm>
            <a:off x="5749877" y="1869559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MT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C58417A-E753-5E2E-9275-EAE6C1C2200C}"/>
              </a:ext>
            </a:extLst>
          </p:cNvPr>
          <p:cNvSpPr txBox="1"/>
          <p:nvPr/>
        </p:nvSpPr>
        <p:spPr>
          <a:xfrm>
            <a:off x="6060079" y="186955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A05195-B35D-DF04-69C5-011B5086C2C5}"/>
              </a:ext>
            </a:extLst>
          </p:cNvPr>
          <p:cNvSpPr txBox="1"/>
          <p:nvPr/>
        </p:nvSpPr>
        <p:spPr>
          <a:xfrm>
            <a:off x="6293963" y="186955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F29FA0E-81D4-C45F-AB3E-AFB0876440A4}"/>
              </a:ext>
            </a:extLst>
          </p:cNvPr>
          <p:cNvSpPr txBox="1"/>
          <p:nvPr/>
        </p:nvSpPr>
        <p:spPr>
          <a:xfrm>
            <a:off x="6510843" y="186955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3B80B92-B5E8-6FA2-A255-6E69BBE1C7B3}"/>
              </a:ext>
            </a:extLst>
          </p:cNvPr>
          <p:cNvSpPr txBox="1"/>
          <p:nvPr/>
        </p:nvSpPr>
        <p:spPr>
          <a:xfrm>
            <a:off x="6744727" y="186955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P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36FBE3B-170A-8897-2407-166043CE1465}"/>
              </a:ext>
            </a:extLst>
          </p:cNvPr>
          <p:cNvCxnSpPr>
            <a:cxnSpLocks/>
          </p:cNvCxnSpPr>
          <p:nvPr/>
        </p:nvCxnSpPr>
        <p:spPr>
          <a:xfrm>
            <a:off x="5275879" y="1872604"/>
            <a:ext cx="45374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2BBB2-F1DF-38FE-5D1A-82FBD57CACE2}"/>
              </a:ext>
            </a:extLst>
          </p:cNvPr>
          <p:cNvCxnSpPr>
            <a:cxnSpLocks/>
          </p:cNvCxnSpPr>
          <p:nvPr/>
        </p:nvCxnSpPr>
        <p:spPr>
          <a:xfrm>
            <a:off x="6644533" y="1872604"/>
            <a:ext cx="3071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DCBB05F-7A17-8E6F-D765-929FC49C0044}"/>
              </a:ext>
            </a:extLst>
          </p:cNvPr>
          <p:cNvCxnSpPr>
            <a:cxnSpLocks/>
          </p:cNvCxnSpPr>
          <p:nvPr/>
        </p:nvCxnSpPr>
        <p:spPr>
          <a:xfrm>
            <a:off x="5973766" y="1872604"/>
            <a:ext cx="45374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240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ular object with black lines&#10;&#10;AI-generated content may be incorrect.">
            <a:extLst>
              <a:ext uri="{FF2B5EF4-FFF2-40B4-BE49-F238E27FC236}">
                <a16:creationId xmlns:a16="http://schemas.microsoft.com/office/drawing/2014/main" id="{27BB2C14-2CE7-7D34-DC15-5F4791F1D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" t="346" r="-159" b="-253"/>
          <a:stretch>
            <a:fillRect/>
          </a:stretch>
        </p:blipFill>
        <p:spPr>
          <a:xfrm rot="5400000">
            <a:off x="2792413" y="-265110"/>
            <a:ext cx="5883274" cy="80899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9C42D3-82A8-A080-16ED-AD4225D46AE9}"/>
              </a:ext>
            </a:extLst>
          </p:cNvPr>
          <p:cNvSpPr txBox="1"/>
          <p:nvPr/>
        </p:nvSpPr>
        <p:spPr>
          <a:xfrm>
            <a:off x="0" y="0"/>
            <a:ext cx="8579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6D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F1BAE5-35F1-23EE-2140-0352223F2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8</a:t>
            </a:fld>
            <a:endParaRPr lang="en-C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C4A331-D704-86BD-8F18-C6CF8901D4F3}"/>
              </a:ext>
            </a:extLst>
          </p:cNvPr>
          <p:cNvSpPr txBox="1"/>
          <p:nvPr/>
        </p:nvSpPr>
        <p:spPr>
          <a:xfrm>
            <a:off x="3833793" y="2004847"/>
            <a:ext cx="69973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8C4AB4-81FB-3519-3F96-1C44F5D76162}"/>
              </a:ext>
            </a:extLst>
          </p:cNvPr>
          <p:cNvSpPr txBox="1"/>
          <p:nvPr/>
        </p:nvSpPr>
        <p:spPr>
          <a:xfrm>
            <a:off x="4472946" y="2145196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MT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96B214-9865-16B9-D4DB-BB70F7FE174A}"/>
              </a:ext>
            </a:extLst>
          </p:cNvPr>
          <p:cNvSpPr txBox="1"/>
          <p:nvPr/>
        </p:nvSpPr>
        <p:spPr>
          <a:xfrm>
            <a:off x="4761833" y="214519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37D9D0-66FF-868B-055F-5F3480990ED5}"/>
              </a:ext>
            </a:extLst>
          </p:cNvPr>
          <p:cNvSpPr txBox="1"/>
          <p:nvPr/>
        </p:nvSpPr>
        <p:spPr>
          <a:xfrm>
            <a:off x="5008382" y="214519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9604D4-56E0-4BB3-2FB0-431FAF92F145}"/>
              </a:ext>
            </a:extLst>
          </p:cNvPr>
          <p:cNvSpPr txBox="1"/>
          <p:nvPr/>
        </p:nvSpPr>
        <p:spPr>
          <a:xfrm>
            <a:off x="4538757" y="1936522"/>
            <a:ext cx="6806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Vehicle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C1943E-970D-2DE2-5DC0-DDDCB76BAAB0}"/>
              </a:ext>
            </a:extLst>
          </p:cNvPr>
          <p:cNvSpPr txBox="1"/>
          <p:nvPr/>
        </p:nvSpPr>
        <p:spPr>
          <a:xfrm>
            <a:off x="5132382" y="1689074"/>
            <a:ext cx="1043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Bardoxolone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methyl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818EE6-0ACB-B8C7-A74B-2482187CF439}"/>
              </a:ext>
            </a:extLst>
          </p:cNvPr>
          <p:cNvSpPr txBox="1"/>
          <p:nvPr/>
        </p:nvSpPr>
        <p:spPr>
          <a:xfrm>
            <a:off x="5748265" y="1901900"/>
            <a:ext cx="12490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Omaveloxolone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D8990FF-56FF-6097-0AAA-414833C54CD9}"/>
              </a:ext>
            </a:extLst>
          </p:cNvPr>
          <p:cNvSpPr txBox="1"/>
          <p:nvPr/>
        </p:nvSpPr>
        <p:spPr>
          <a:xfrm>
            <a:off x="3116761" y="2446618"/>
            <a:ext cx="6880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CDC70FD-FC61-5987-52F8-8E7D985C32BA}"/>
              </a:ext>
            </a:extLst>
          </p:cNvPr>
          <p:cNvSpPr txBox="1"/>
          <p:nvPr/>
        </p:nvSpPr>
        <p:spPr>
          <a:xfrm>
            <a:off x="3168057" y="2787825"/>
            <a:ext cx="585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CLPX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159BFD1-830F-BE8E-1721-F1CCC9AB90DE}"/>
              </a:ext>
            </a:extLst>
          </p:cNvPr>
          <p:cNvSpPr txBox="1"/>
          <p:nvPr/>
        </p:nvSpPr>
        <p:spPr>
          <a:xfrm>
            <a:off x="3150807" y="3118784"/>
            <a:ext cx="6126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TUFM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BB20A91-0D4A-B4C1-FDB2-FCE2370B8EA3}"/>
              </a:ext>
            </a:extLst>
          </p:cNvPr>
          <p:cNvSpPr txBox="1"/>
          <p:nvPr/>
        </p:nvSpPr>
        <p:spPr>
          <a:xfrm>
            <a:off x="3009101" y="4027153"/>
            <a:ext cx="885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MnSOD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1B9C2F7-7E64-6B23-ACA5-F7C1F1B7F790}"/>
              </a:ext>
            </a:extLst>
          </p:cNvPr>
          <p:cNvSpPr txBox="1"/>
          <p:nvPr/>
        </p:nvSpPr>
        <p:spPr>
          <a:xfrm>
            <a:off x="3067303" y="3504649"/>
            <a:ext cx="885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NDUFA9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862BD32-DD01-3B19-C337-7B4280F84D8D}"/>
              </a:ext>
            </a:extLst>
          </p:cNvPr>
          <p:cNvSpPr txBox="1"/>
          <p:nvPr/>
        </p:nvSpPr>
        <p:spPr>
          <a:xfrm>
            <a:off x="6705068" y="1834495"/>
            <a:ext cx="522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45</a:t>
            </a:r>
            <a:r>
              <a:rPr lang="en-CA" sz="1200" baseline="30000" dirty="0">
                <a:latin typeface="Arial" panose="020B0604020202090204" pitchFamily="34" charset="0"/>
                <a:cs typeface="Arial" panose="020B0604020202090204" pitchFamily="34" charset="0"/>
              </a:rPr>
              <a:t>o</a:t>
            </a:r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C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401C12A-192F-3E42-BB2D-BAF814E64F69}"/>
              </a:ext>
            </a:extLst>
          </p:cNvPr>
          <p:cNvCxnSpPr/>
          <p:nvPr/>
        </p:nvCxnSpPr>
        <p:spPr>
          <a:xfrm>
            <a:off x="3804770" y="2575560"/>
            <a:ext cx="68360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9F85048-0C10-EE9E-C96D-F1115B4CD004}"/>
              </a:ext>
            </a:extLst>
          </p:cNvPr>
          <p:cNvCxnSpPr/>
          <p:nvPr/>
        </p:nvCxnSpPr>
        <p:spPr>
          <a:xfrm>
            <a:off x="3807592" y="2915920"/>
            <a:ext cx="68360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74D5AB8-D56C-9AD9-CAE4-973A0EB0DB97}"/>
              </a:ext>
            </a:extLst>
          </p:cNvPr>
          <p:cNvCxnSpPr/>
          <p:nvPr/>
        </p:nvCxnSpPr>
        <p:spPr>
          <a:xfrm>
            <a:off x="3786914" y="3246120"/>
            <a:ext cx="68360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35476DC1-6AAB-AC1D-93EB-CE9279500BF8}"/>
              </a:ext>
            </a:extLst>
          </p:cNvPr>
          <p:cNvCxnSpPr/>
          <p:nvPr/>
        </p:nvCxnSpPr>
        <p:spPr>
          <a:xfrm>
            <a:off x="3763475" y="3632200"/>
            <a:ext cx="68360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00AF15B9-4D5D-0DBB-6791-1B494F03C1A7}"/>
              </a:ext>
            </a:extLst>
          </p:cNvPr>
          <p:cNvCxnSpPr/>
          <p:nvPr/>
        </p:nvCxnSpPr>
        <p:spPr>
          <a:xfrm>
            <a:off x="3753474" y="4165600"/>
            <a:ext cx="68360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1EED4CFE-F86E-6B6B-2558-28931EC78099}"/>
              </a:ext>
            </a:extLst>
          </p:cNvPr>
          <p:cNvSpPr txBox="1"/>
          <p:nvPr/>
        </p:nvSpPr>
        <p:spPr>
          <a:xfrm>
            <a:off x="5156791" y="2145196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MT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DF5F004-4E1F-5C2E-6D95-06985A287C39}"/>
              </a:ext>
            </a:extLst>
          </p:cNvPr>
          <p:cNvSpPr txBox="1"/>
          <p:nvPr/>
        </p:nvSpPr>
        <p:spPr>
          <a:xfrm>
            <a:off x="5445678" y="214519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B57378-D23A-A3B6-ABD9-7A7D48D43AEF}"/>
              </a:ext>
            </a:extLst>
          </p:cNvPr>
          <p:cNvSpPr txBox="1"/>
          <p:nvPr/>
        </p:nvSpPr>
        <p:spPr>
          <a:xfrm>
            <a:off x="5692227" y="214519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P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18001C2-CAC4-8474-DFAA-EE5071179D52}"/>
              </a:ext>
            </a:extLst>
          </p:cNvPr>
          <p:cNvSpPr txBox="1"/>
          <p:nvPr/>
        </p:nvSpPr>
        <p:spPr>
          <a:xfrm>
            <a:off x="5905382" y="2145196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MT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8B56182-C038-DBF2-77BB-794AC71694B1}"/>
              </a:ext>
            </a:extLst>
          </p:cNvPr>
          <p:cNvSpPr txBox="1"/>
          <p:nvPr/>
        </p:nvSpPr>
        <p:spPr>
          <a:xfrm>
            <a:off x="6194269" y="214519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EB8FA20-145B-0A97-D141-8B059DCE3D99}"/>
              </a:ext>
            </a:extLst>
          </p:cNvPr>
          <p:cNvSpPr txBox="1"/>
          <p:nvPr/>
        </p:nvSpPr>
        <p:spPr>
          <a:xfrm>
            <a:off x="6440818" y="214519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P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ECB6396-272D-6D74-8C8F-2A29534288E1}"/>
              </a:ext>
            </a:extLst>
          </p:cNvPr>
          <p:cNvSpPr txBox="1"/>
          <p:nvPr/>
        </p:nvSpPr>
        <p:spPr>
          <a:xfrm>
            <a:off x="6678063" y="214519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639E0A4-814E-12E2-A8AF-5DD095442E2C}"/>
              </a:ext>
            </a:extLst>
          </p:cNvPr>
          <p:cNvSpPr txBox="1"/>
          <p:nvPr/>
        </p:nvSpPr>
        <p:spPr>
          <a:xfrm>
            <a:off x="6924612" y="2145196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P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A57510E-75D6-425F-5BC4-72FA69A42573}"/>
              </a:ext>
            </a:extLst>
          </p:cNvPr>
          <p:cNvCxnSpPr>
            <a:cxnSpLocks/>
          </p:cNvCxnSpPr>
          <p:nvPr/>
        </p:nvCxnSpPr>
        <p:spPr>
          <a:xfrm>
            <a:off x="4672930" y="2166362"/>
            <a:ext cx="4584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AA4EBDA-BB8A-C6AF-A5E8-7D425C55CB14}"/>
              </a:ext>
            </a:extLst>
          </p:cNvPr>
          <p:cNvCxnSpPr>
            <a:cxnSpLocks/>
          </p:cNvCxnSpPr>
          <p:nvPr/>
        </p:nvCxnSpPr>
        <p:spPr>
          <a:xfrm>
            <a:off x="5378323" y="2166362"/>
            <a:ext cx="4584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EA9E6DE-2772-2CEF-29F2-292D8B27B1DE}"/>
              </a:ext>
            </a:extLst>
          </p:cNvPr>
          <p:cNvCxnSpPr>
            <a:cxnSpLocks/>
          </p:cNvCxnSpPr>
          <p:nvPr/>
        </p:nvCxnSpPr>
        <p:spPr>
          <a:xfrm>
            <a:off x="6096000" y="2166362"/>
            <a:ext cx="4584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7CD4E690-6ECD-B13F-8250-F6C13BE9C8E4}"/>
              </a:ext>
            </a:extLst>
          </p:cNvPr>
          <p:cNvCxnSpPr>
            <a:stCxn id="52" idx="0"/>
            <a:endCxn id="53" idx="0"/>
          </p:cNvCxnSpPr>
          <p:nvPr/>
        </p:nvCxnSpPr>
        <p:spPr>
          <a:xfrm>
            <a:off x="6821692" y="2145196"/>
            <a:ext cx="24654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808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e rectangular object with black dots&#10;&#10;AI-generated content may be incorrect.">
            <a:extLst>
              <a:ext uri="{FF2B5EF4-FFF2-40B4-BE49-F238E27FC236}">
                <a16:creationId xmlns:a16="http://schemas.microsoft.com/office/drawing/2014/main" id="{A43C1E06-C268-12E2-1DC8-1DF06C6AB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9" t="-123" r="-1198" b="-413"/>
          <a:stretch>
            <a:fillRect/>
          </a:stretch>
        </p:blipFill>
        <p:spPr>
          <a:xfrm rot="5400000">
            <a:off x="2539999" y="-609597"/>
            <a:ext cx="6032495" cy="814069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A7648E3-9907-37C4-0AC9-97F9B1A1689E}"/>
              </a:ext>
            </a:extLst>
          </p:cNvPr>
          <p:cNvSpPr txBox="1"/>
          <p:nvPr/>
        </p:nvSpPr>
        <p:spPr>
          <a:xfrm>
            <a:off x="0" y="0"/>
            <a:ext cx="8499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Figure 6E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1B88B2-EE20-0798-785A-DC9212345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055D1-AADB-48F8-9FB1-306A30C05DCF}" type="slidenum">
              <a:rPr lang="en-CA" smtClean="0"/>
              <a:t>9</a:t>
            </a:fld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26B575-867B-48D6-D061-B6CAB992DD98}"/>
              </a:ext>
            </a:extLst>
          </p:cNvPr>
          <p:cNvSpPr txBox="1"/>
          <p:nvPr/>
        </p:nvSpPr>
        <p:spPr>
          <a:xfrm>
            <a:off x="3936033" y="1713780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691AF8-1DB0-C282-8A56-1A4EC5D429FF}"/>
              </a:ext>
            </a:extLst>
          </p:cNvPr>
          <p:cNvSpPr txBox="1"/>
          <p:nvPr/>
        </p:nvSpPr>
        <p:spPr>
          <a:xfrm>
            <a:off x="4257254" y="1717362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1A7D36-CBA6-906C-E668-F9E7F07EFEB8}"/>
              </a:ext>
            </a:extLst>
          </p:cNvPr>
          <p:cNvSpPr txBox="1"/>
          <p:nvPr/>
        </p:nvSpPr>
        <p:spPr>
          <a:xfrm>
            <a:off x="4500071" y="1720854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B60C6F-B5FA-6038-78E9-7AE741A8718D}"/>
              </a:ext>
            </a:extLst>
          </p:cNvPr>
          <p:cNvSpPr txBox="1"/>
          <p:nvPr/>
        </p:nvSpPr>
        <p:spPr>
          <a:xfrm>
            <a:off x="4047362" y="1496676"/>
            <a:ext cx="6806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Vehicle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94E097-F5D2-EE52-51F6-852408C57DFB}"/>
              </a:ext>
            </a:extLst>
          </p:cNvPr>
          <p:cNvSpPr txBox="1"/>
          <p:nvPr/>
        </p:nvSpPr>
        <p:spPr>
          <a:xfrm>
            <a:off x="4584880" y="1304782"/>
            <a:ext cx="1043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Bardoxolone</a:t>
            </a:r>
          </a:p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methyl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0A8BD5-4C2E-10CE-2349-ECF366A1C7E3}"/>
              </a:ext>
            </a:extLst>
          </p:cNvPr>
          <p:cNvSpPr txBox="1"/>
          <p:nvPr/>
        </p:nvSpPr>
        <p:spPr>
          <a:xfrm>
            <a:off x="5232812" y="1477952"/>
            <a:ext cx="12490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Omaveloxolone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B62B824-2201-7CDE-EEF5-01D35444E3D7}"/>
              </a:ext>
            </a:extLst>
          </p:cNvPr>
          <p:cNvSpPr txBox="1"/>
          <p:nvPr/>
        </p:nvSpPr>
        <p:spPr>
          <a:xfrm>
            <a:off x="6231917" y="1385815"/>
            <a:ext cx="522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45</a:t>
            </a:r>
            <a:r>
              <a:rPr lang="en-CA" sz="1200" baseline="30000" dirty="0">
                <a:latin typeface="Arial" panose="020B0604020202090204" pitchFamily="34" charset="0"/>
                <a:cs typeface="Arial" panose="020B0604020202090204" pitchFamily="34" charset="0"/>
              </a:rPr>
              <a:t>o</a:t>
            </a:r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CB9E919-B6CF-BF5E-E282-F6D988BEB718}"/>
              </a:ext>
            </a:extLst>
          </p:cNvPr>
          <p:cNvSpPr txBox="1"/>
          <p:nvPr/>
        </p:nvSpPr>
        <p:spPr>
          <a:xfrm>
            <a:off x="3358648" y="1553442"/>
            <a:ext cx="69973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 err="1">
                <a:latin typeface="Arial" panose="020B0604020202090204" pitchFamily="34" charset="0"/>
                <a:cs typeface="Arial" panose="020B0604020202090204" pitchFamily="34" charset="0"/>
              </a:rPr>
              <a:t>kDa</a:t>
            </a:r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130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95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72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55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43</a:t>
            </a: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34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26</a:t>
            </a: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endParaRPr lang="en-CA" sz="1200" dirty="0">
              <a:latin typeface="Arial" panose="020B0604020202090204" pitchFamily="34" charset="0"/>
              <a:cs typeface="Arial" panose="020B0604020202090204" pitchFamily="34" charset="0"/>
            </a:endParaRPr>
          </a:p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17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EF6C8DC-0E4E-6282-689E-A87D53F963DD}"/>
              </a:ext>
            </a:extLst>
          </p:cNvPr>
          <p:cNvSpPr txBox="1"/>
          <p:nvPr/>
        </p:nvSpPr>
        <p:spPr>
          <a:xfrm>
            <a:off x="2788756" y="2054466"/>
            <a:ext cx="6880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LONP1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510624B-B771-4D76-BDED-08B92193F795}"/>
              </a:ext>
            </a:extLst>
          </p:cNvPr>
          <p:cNvSpPr txBox="1"/>
          <p:nvPr/>
        </p:nvSpPr>
        <p:spPr>
          <a:xfrm>
            <a:off x="2806988" y="2331465"/>
            <a:ext cx="585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CLPX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AD6D201-C342-6075-3810-5720AC45B285}"/>
              </a:ext>
            </a:extLst>
          </p:cNvPr>
          <p:cNvSpPr txBox="1"/>
          <p:nvPr/>
        </p:nvSpPr>
        <p:spPr>
          <a:xfrm>
            <a:off x="2840010" y="2661664"/>
            <a:ext cx="6126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TUFM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8FE5E9E-EAD9-A789-A0FB-B511C2AA21ED}"/>
              </a:ext>
            </a:extLst>
          </p:cNvPr>
          <p:cNvSpPr txBox="1"/>
          <p:nvPr/>
        </p:nvSpPr>
        <p:spPr>
          <a:xfrm>
            <a:off x="2664623" y="3576215"/>
            <a:ext cx="885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MnSOD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EA2A49-0D70-A156-5229-3386E0756124}"/>
              </a:ext>
            </a:extLst>
          </p:cNvPr>
          <p:cNvSpPr txBox="1"/>
          <p:nvPr/>
        </p:nvSpPr>
        <p:spPr>
          <a:xfrm>
            <a:off x="2703607" y="3017263"/>
            <a:ext cx="885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NDUFA9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D1F45F0-BE36-69FD-3CDD-9AC8FA686C01}"/>
              </a:ext>
            </a:extLst>
          </p:cNvPr>
          <p:cNvCxnSpPr>
            <a:cxnSpLocks/>
          </p:cNvCxnSpPr>
          <p:nvPr/>
        </p:nvCxnSpPr>
        <p:spPr>
          <a:xfrm>
            <a:off x="3452678" y="2178050"/>
            <a:ext cx="47318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637A658-628D-F753-06FD-32CF46ABC5DA}"/>
              </a:ext>
            </a:extLst>
          </p:cNvPr>
          <p:cNvCxnSpPr>
            <a:cxnSpLocks/>
          </p:cNvCxnSpPr>
          <p:nvPr/>
        </p:nvCxnSpPr>
        <p:spPr>
          <a:xfrm>
            <a:off x="3452678" y="2469964"/>
            <a:ext cx="47318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FED03A1-3ACC-B63F-47B0-18611CDA6796}"/>
              </a:ext>
            </a:extLst>
          </p:cNvPr>
          <p:cNvCxnSpPr>
            <a:cxnSpLocks/>
          </p:cNvCxnSpPr>
          <p:nvPr/>
        </p:nvCxnSpPr>
        <p:spPr>
          <a:xfrm>
            <a:off x="3452678" y="2800164"/>
            <a:ext cx="47318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243F1AA-B494-E570-9076-C51D06F3322C}"/>
              </a:ext>
            </a:extLst>
          </p:cNvPr>
          <p:cNvCxnSpPr>
            <a:cxnSpLocks/>
          </p:cNvCxnSpPr>
          <p:nvPr/>
        </p:nvCxnSpPr>
        <p:spPr>
          <a:xfrm>
            <a:off x="3452678" y="3155762"/>
            <a:ext cx="47318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A1CFB29F-0B3A-87E3-85A4-7EA15113C93C}"/>
              </a:ext>
            </a:extLst>
          </p:cNvPr>
          <p:cNvCxnSpPr>
            <a:cxnSpLocks/>
          </p:cNvCxnSpPr>
          <p:nvPr/>
        </p:nvCxnSpPr>
        <p:spPr>
          <a:xfrm>
            <a:off x="3358648" y="3708176"/>
            <a:ext cx="47318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E024B0DB-DD11-32C6-B178-C0DA63E5DFFD}"/>
              </a:ext>
            </a:extLst>
          </p:cNvPr>
          <p:cNvSpPr txBox="1"/>
          <p:nvPr/>
        </p:nvSpPr>
        <p:spPr>
          <a:xfrm>
            <a:off x="4657279" y="1710198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MT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E291263-55D6-212C-9593-AD9FB05FBED1}"/>
              </a:ext>
            </a:extLst>
          </p:cNvPr>
          <p:cNvSpPr txBox="1"/>
          <p:nvPr/>
        </p:nvSpPr>
        <p:spPr>
          <a:xfrm>
            <a:off x="4978500" y="1713780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2802288-BF28-2DEC-BB19-12ABD47E11A3}"/>
              </a:ext>
            </a:extLst>
          </p:cNvPr>
          <p:cNvSpPr txBox="1"/>
          <p:nvPr/>
        </p:nvSpPr>
        <p:spPr>
          <a:xfrm>
            <a:off x="5221317" y="1717272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P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C1E5D1-6881-C241-52E9-6FE131FC6506}"/>
              </a:ext>
            </a:extLst>
          </p:cNvPr>
          <p:cNvSpPr txBox="1"/>
          <p:nvPr/>
        </p:nvSpPr>
        <p:spPr>
          <a:xfrm>
            <a:off x="5413857" y="1710198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MT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FC70773-7203-24EB-B41C-8EBD0F2E2EAE}"/>
              </a:ext>
            </a:extLst>
          </p:cNvPr>
          <p:cNvSpPr txBox="1"/>
          <p:nvPr/>
        </p:nvSpPr>
        <p:spPr>
          <a:xfrm>
            <a:off x="5735078" y="1713780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1049B70-E2FB-2F31-BCDB-D6BB82244370}"/>
              </a:ext>
            </a:extLst>
          </p:cNvPr>
          <p:cNvSpPr txBox="1"/>
          <p:nvPr/>
        </p:nvSpPr>
        <p:spPr>
          <a:xfrm>
            <a:off x="5977895" y="1717272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P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6D6DE51-959F-AB19-3F5E-9B2E621BB6B5}"/>
              </a:ext>
            </a:extLst>
          </p:cNvPr>
          <p:cNvSpPr txBox="1"/>
          <p:nvPr/>
        </p:nvSpPr>
        <p:spPr>
          <a:xfrm>
            <a:off x="6185842" y="1717272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8DAB1C5-B7F8-86C3-0A7F-C4FA92606EB3}"/>
              </a:ext>
            </a:extLst>
          </p:cNvPr>
          <p:cNvSpPr txBox="1"/>
          <p:nvPr/>
        </p:nvSpPr>
        <p:spPr>
          <a:xfrm>
            <a:off x="6428659" y="1720764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Arial" panose="020B0604020202090204" pitchFamily="34" charset="0"/>
                <a:cs typeface="Arial" panose="020B0604020202090204" pitchFamily="34" charset="0"/>
              </a:rPr>
              <a:t>P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BE62036-8217-DC50-262B-D889A49F597F}"/>
              </a:ext>
            </a:extLst>
          </p:cNvPr>
          <p:cNvCxnSpPr>
            <a:cxnSpLocks/>
          </p:cNvCxnSpPr>
          <p:nvPr/>
        </p:nvCxnSpPr>
        <p:spPr>
          <a:xfrm>
            <a:off x="4119083" y="1721163"/>
            <a:ext cx="546052" cy="34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BD09114-3248-440C-03ED-098E47B322AB}"/>
              </a:ext>
            </a:extLst>
          </p:cNvPr>
          <p:cNvCxnSpPr>
            <a:cxnSpLocks/>
          </p:cNvCxnSpPr>
          <p:nvPr/>
        </p:nvCxnSpPr>
        <p:spPr>
          <a:xfrm>
            <a:off x="4829614" y="1721163"/>
            <a:ext cx="546052" cy="34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25F0AE7-3EA1-113D-025A-E9505954C116}"/>
              </a:ext>
            </a:extLst>
          </p:cNvPr>
          <p:cNvCxnSpPr>
            <a:cxnSpLocks/>
          </p:cNvCxnSpPr>
          <p:nvPr/>
        </p:nvCxnSpPr>
        <p:spPr>
          <a:xfrm>
            <a:off x="5583461" y="1721163"/>
            <a:ext cx="546052" cy="34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935D776-1D12-A9F4-EB0B-A9742C19F9FB}"/>
              </a:ext>
            </a:extLst>
          </p:cNvPr>
          <p:cNvCxnSpPr>
            <a:cxnSpLocks/>
          </p:cNvCxnSpPr>
          <p:nvPr/>
        </p:nvCxnSpPr>
        <p:spPr>
          <a:xfrm>
            <a:off x="6329471" y="1721163"/>
            <a:ext cx="242817" cy="34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546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9499</TotalTime>
  <Words>1323</Words>
  <Application>Microsoft Office PowerPoint</Application>
  <PresentationFormat>Widescreen</PresentationFormat>
  <Paragraphs>1118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Aptos</vt:lpstr>
      <vt:lpstr>Aptos Display</vt:lpstr>
      <vt:lpstr>Arial</vt:lpstr>
      <vt:lpstr>Office Theme</vt:lpstr>
      <vt:lpstr>Elevated mitochondrial protein import in acute myeloid leukemia increases reliance on mitochondrial protease LONP1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tcheng</dc:creator>
  <cp:lastModifiedBy>Thomas, Geethu</cp:lastModifiedBy>
  <cp:revision>138</cp:revision>
  <cp:lastPrinted>2026-03-26T16:31:23Z</cp:lastPrinted>
  <dcterms:created xsi:type="dcterms:W3CDTF">2025-07-07T15:18:16Z</dcterms:created>
  <dcterms:modified xsi:type="dcterms:W3CDTF">2026-06-02T17:36:57Z</dcterms:modified>
</cp:coreProperties>
</file>