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ig 1B" id="{2CA569E9-CA03-BD4E-A202-720E7AD2AFFA}">
          <p14:sldIdLst>
            <p14:sldId id="256"/>
            <p14:sldId id="257"/>
          </p14:sldIdLst>
        </p14:section>
        <p14:section name="Fig 1C" id="{07ED4995-A22D-9845-A230-1A38836F7CD5}">
          <p14:sldIdLst>
            <p14:sldId id="258"/>
            <p14:sldId id="259"/>
            <p14:sldId id="261"/>
          </p14:sldIdLst>
        </p14:section>
        <p14:section name="Fig 2B" id="{3F02DE82-B564-4843-AD9B-083A63CC3000}">
          <p14:sldIdLst>
            <p14:sldId id="262"/>
          </p14:sldIdLst>
        </p14:section>
        <p14:section name="Fig 2C" id="{A36E9B53-08AB-FE47-91D9-864C2BCD9D6E}">
          <p14:sldIdLst>
            <p14:sldId id="263"/>
            <p14:sldId id="264"/>
            <p14:sldId id="265"/>
          </p14:sldIdLst>
        </p14:section>
        <p14:section name="Fig 2E" id="{EE742BEC-7C1F-3149-BA43-A0567424D9BE}">
          <p14:sldIdLst>
            <p14:sldId id="266"/>
          </p14:sldIdLst>
        </p14:section>
        <p14:section name="Fig 2F" id="{70C9334A-5118-A344-9842-05EAB30520A8}">
          <p14:sldIdLst>
            <p14:sldId id="267"/>
            <p14:sldId id="268"/>
            <p14:sldId id="269"/>
          </p14:sldIdLst>
        </p14:section>
        <p14:section name="Fig 3B" id="{87AFC609-1DE9-6641-A557-6ACDACE6CCDF}">
          <p14:sldIdLst>
            <p14:sldId id="270"/>
          </p14:sldIdLst>
        </p14:section>
        <p14:section name="Fig 3D" id="{9C5EEACA-64BD-E246-BD16-939E84AAF707}">
          <p14:sldIdLst>
            <p14:sldId id="271"/>
            <p14:sldId id="272"/>
            <p14:sldId id="273"/>
            <p14:sldId id="274"/>
          </p14:sldIdLst>
        </p14:section>
        <p14:section name="Fig 3F" id="{714BC6A3-9565-F948-8A5A-0D6C6297A050}">
          <p14:sldIdLst>
            <p14:sldId id="275"/>
          </p14:sldIdLst>
        </p14:section>
        <p14:section name="Fig 3G" id="{F62847B2-85DA-A343-9ECF-E651EE5475DF}">
          <p14:sldIdLst>
            <p14:sldId id="276"/>
            <p14:sldId id="277"/>
          </p14:sldIdLst>
        </p14:section>
        <p14:section name="Fig 3H" id="{28B4984E-B88A-9D42-83A4-294EF77A0B4A}">
          <p14:sldIdLst>
            <p14:sldId id="278"/>
          </p14:sldIdLst>
        </p14:section>
        <p14:section name="Fig 3I" id="{E0821A4C-B679-5F48-816F-9AF9B2E7163F}">
          <p14:sldIdLst>
            <p14:sldId id="279"/>
          </p14:sldIdLst>
        </p14:section>
        <p14:section name="Fig 4A" id="{C15C792C-DAC2-0346-A121-2D4BF63819E2}">
          <p14:sldIdLst>
            <p14:sldId id="280"/>
            <p14:sldId id="281"/>
          </p14:sldIdLst>
        </p14:section>
        <p14:section name="Fig 4D" id="{1C3BB464-04C3-E64D-B3F9-DFC1A5D0E39E}">
          <p14:sldIdLst>
            <p14:sldId id="282"/>
            <p14:sldId id="283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89"/>
    <p:restoredTop sz="94617"/>
  </p:normalViewPr>
  <p:slideViewPr>
    <p:cSldViewPr snapToGrid="0">
      <p:cViewPr>
        <p:scale>
          <a:sx n="64" d="100"/>
          <a:sy n="64" d="100"/>
        </p:scale>
        <p:origin x="1904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34A15-607E-D647-B032-E5221E7BAA38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B4FA9-183B-6D46-B297-D324CC44A3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2669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B4FA9-183B-6D46-B297-D324CC44A33A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87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56BAC-287C-D9A6-50F7-8C5C4B9BA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3F7A116-DA65-3067-A6A2-2294888FA6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B0CB007-9550-5803-04F9-ACFDABDAB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E9EF44-45A4-A0CF-B195-28F065F5B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B4FA9-183B-6D46-B297-D324CC44A33A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9508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CBAEA-426A-27C7-132B-F8C6B47D0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83B65CD-AC28-1026-E0A6-CE0D10C75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D86F389-2CFE-800F-018E-B337090D2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C5636F-DB8A-4991-3AAD-C6881CF0F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B4FA9-183B-6D46-B297-D324CC44A33A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707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94311-B4D1-038C-6FDE-D1CA89D5A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0856C4-10F0-5861-C1BC-953A8F895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6A1D683-5C2D-CB81-27E9-E9144FADA6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C0E628-0AEC-AD6E-76DD-7910ACF62E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B4FA9-183B-6D46-B297-D324CC44A33A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066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D51B6-643E-DA1B-72F6-CF2E7E317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9EA45C-C2AD-CA34-9D07-0F0FCED65E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58CD8F-C899-8827-8B60-8B80FBCF0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DDF4F7-C845-35DF-50AE-6305136A01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B4FA9-183B-6D46-B297-D324CC44A33A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67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0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13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098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78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361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213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6611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120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1684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11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65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BA831-723A-1646-B0E6-03CCA7814E73}" type="datetimeFigureOut">
              <a:rPr kumimoji="1" lang="ja-JP" altLang="en-US" smtClean="0"/>
              <a:t>2026/1/26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9D531-152D-A64F-930B-E70787A242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48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6431E3-0D4B-8C43-97FF-2366DCC05C67}"/>
              </a:ext>
            </a:extLst>
          </p:cNvPr>
          <p:cNvSpPr txBox="1"/>
          <p:nvPr/>
        </p:nvSpPr>
        <p:spPr>
          <a:xfrm>
            <a:off x="290145" y="246185"/>
            <a:ext cx="6171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1B</a:t>
            </a:r>
            <a:r>
              <a:rPr lang="en-US" altLang="ja-JP" dirty="0"/>
              <a:t> (none, WT, R3127Δ/CBB stain)</a:t>
            </a:r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0EBCCF7-579F-5639-D38F-0E28D0660B8C}"/>
              </a:ext>
            </a:extLst>
          </p:cNvPr>
          <p:cNvGrpSpPr/>
          <p:nvPr/>
        </p:nvGrpSpPr>
        <p:grpSpPr>
          <a:xfrm>
            <a:off x="350640" y="1631950"/>
            <a:ext cx="5397500" cy="3594100"/>
            <a:chOff x="2254250" y="1631950"/>
            <a:chExt cx="5397500" cy="35941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264485E-4BB1-D859-722F-D5CD18554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4250" y="1631950"/>
              <a:ext cx="5397500" cy="3594100"/>
            </a:xfrm>
            <a:prstGeom prst="rect">
              <a:avLst/>
            </a:prstGeom>
          </p:spPr>
        </p:pic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64987F2D-50F4-F8AD-401E-EBA30AD754D6}"/>
                </a:ext>
              </a:extLst>
            </p:cNvPr>
            <p:cNvGrpSpPr/>
            <p:nvPr/>
          </p:nvGrpSpPr>
          <p:grpSpPr>
            <a:xfrm>
              <a:off x="4797723" y="2450287"/>
              <a:ext cx="1223508" cy="536168"/>
              <a:chOff x="4797723" y="2450287"/>
              <a:chExt cx="1223508" cy="536168"/>
            </a:xfrm>
          </p:grpSpPr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96C1D805-3480-DAE0-B65E-C95696CF2211}"/>
                  </a:ext>
                </a:extLst>
              </p:cNvPr>
              <p:cNvSpPr/>
              <p:nvPr/>
            </p:nvSpPr>
            <p:spPr>
              <a:xfrm>
                <a:off x="5661323" y="2450287"/>
                <a:ext cx="359908" cy="53616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3B54B182-C02F-AF6E-9232-57BAAE38D28A}"/>
                  </a:ext>
                </a:extLst>
              </p:cNvPr>
              <p:cNvSpPr/>
              <p:nvPr/>
            </p:nvSpPr>
            <p:spPr>
              <a:xfrm>
                <a:off x="4797723" y="2450287"/>
                <a:ext cx="161627" cy="53616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E80614E-754F-3DE0-2AF2-371FA0D8259E}"/>
              </a:ext>
            </a:extLst>
          </p:cNvPr>
          <p:cNvGrpSpPr/>
          <p:nvPr/>
        </p:nvGrpSpPr>
        <p:grpSpPr>
          <a:xfrm>
            <a:off x="5838816" y="1631950"/>
            <a:ext cx="3716544" cy="3594100"/>
            <a:chOff x="5838816" y="1631950"/>
            <a:chExt cx="3716544" cy="3594100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3AB2CDD1-A8F9-EBC8-6B4A-6F5D55AFF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8816" y="1631950"/>
              <a:ext cx="3716544" cy="3594100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93CD3D1E-84D0-C809-7525-65BFCF4D9FFE}"/>
                </a:ext>
              </a:extLst>
            </p:cNvPr>
            <p:cNvSpPr/>
            <p:nvPr/>
          </p:nvSpPr>
          <p:spPr>
            <a:xfrm>
              <a:off x="7389278" y="4699000"/>
              <a:ext cx="161627" cy="3052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D403FDF-88D0-1CDB-4D9D-9D0FD3CB1E85}"/>
                </a:ext>
              </a:extLst>
            </p:cNvPr>
            <p:cNvSpPr/>
            <p:nvPr/>
          </p:nvSpPr>
          <p:spPr>
            <a:xfrm>
              <a:off x="8246528" y="4699000"/>
              <a:ext cx="325972" cy="3052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2862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7A3C6-3E53-4458-BB81-8D4EB2D70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7EC999-1206-80B7-3B62-5F9876AFB27A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2E (GFP/CBB stain)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1C05107-5429-A828-C440-12919002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5" y="1631950"/>
            <a:ext cx="5397500" cy="35941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A793355-EA4D-BE69-6174-90A19F76D5F2}"/>
              </a:ext>
            </a:extLst>
          </p:cNvPr>
          <p:cNvSpPr/>
          <p:nvPr/>
        </p:nvSpPr>
        <p:spPr>
          <a:xfrm>
            <a:off x="2166062" y="4079408"/>
            <a:ext cx="868297" cy="4013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05A3F03-ADAD-9DFC-43B3-0DC1F1905D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4" r="9" b="555"/>
          <a:stretch>
            <a:fillRect/>
          </a:stretch>
        </p:blipFill>
        <p:spPr>
          <a:xfrm>
            <a:off x="5794521" y="1631950"/>
            <a:ext cx="3789682" cy="3594101"/>
          </a:xfrm>
          <a:prstGeom prst="rect">
            <a:avLst/>
          </a:prstGeom>
          <a:ln w="9525">
            <a:noFill/>
          </a:ln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789F490-1B3D-085F-1FA7-FEACDC549FCA}"/>
              </a:ext>
            </a:extLst>
          </p:cNvPr>
          <p:cNvSpPr/>
          <p:nvPr/>
        </p:nvSpPr>
        <p:spPr>
          <a:xfrm>
            <a:off x="6896184" y="4268853"/>
            <a:ext cx="953516" cy="2199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312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A39B8-255B-E0FC-2673-FD9416968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D3AD7A-7D00-7009-F130-1627B2264DF7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2F (BN-PAGE)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EC8F6DB-EC6E-C7A3-A5D3-B80F58508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7772400" cy="51816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76C2022-B913-8311-8E13-874A1D9D9169}"/>
              </a:ext>
            </a:extLst>
          </p:cNvPr>
          <p:cNvSpPr/>
          <p:nvPr/>
        </p:nvSpPr>
        <p:spPr>
          <a:xfrm>
            <a:off x="4168775" y="2871170"/>
            <a:ext cx="1381126" cy="9234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2686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65FC3-991D-4FFB-D26F-7D57711B5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6E5E645-ABBE-6092-7176-083715C66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" t="225" r="112" b="13"/>
          <a:stretch>
            <a:fillRect/>
          </a:stretch>
        </p:blipFill>
        <p:spPr>
          <a:xfrm>
            <a:off x="2274404" y="949187"/>
            <a:ext cx="5357191" cy="4959626"/>
          </a:xfrm>
          <a:prstGeom prst="rect">
            <a:avLst/>
          </a:prstGeom>
          <a:ln>
            <a:noFill/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4F44E0-B8F9-69E0-F610-7A3DD3194155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2F (BN-PAGE/Gold stain)</a:t>
            </a:r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B6A2EB8-BA4D-35CD-5108-B9DE947083AB}"/>
              </a:ext>
            </a:extLst>
          </p:cNvPr>
          <p:cNvSpPr/>
          <p:nvPr/>
        </p:nvSpPr>
        <p:spPr>
          <a:xfrm>
            <a:off x="4011028" y="2460619"/>
            <a:ext cx="1446885" cy="354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098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C7A99-0DAC-31D1-66DF-1A0B4903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8A1B52-A621-D8EB-5498-2849A8687A71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2F (SDS-PAGE)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C2ED972-4762-89E0-1195-E61C134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1631950"/>
            <a:ext cx="5397500" cy="35941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7E6B056-2547-72CB-FB80-CDD3704AC033}"/>
              </a:ext>
            </a:extLst>
          </p:cNvPr>
          <p:cNvSpPr/>
          <p:nvPr/>
        </p:nvSpPr>
        <p:spPr>
          <a:xfrm>
            <a:off x="3813175" y="2776485"/>
            <a:ext cx="796925" cy="1822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41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AE5F2-E435-BBC8-324E-57CE80F57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BB4473-5A1F-D02F-63C4-85A9F91D85F4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3B (SDS-PAGE/CBB Stain)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A5FAF6A-B88B-3C6C-D47C-A686C861C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5" y="1629833"/>
            <a:ext cx="5397500" cy="35983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54C3D67-249A-7935-9272-AF81103D89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4" r="9" b="555"/>
          <a:stretch>
            <a:fillRect/>
          </a:stretch>
        </p:blipFill>
        <p:spPr>
          <a:xfrm>
            <a:off x="5826173" y="1631948"/>
            <a:ext cx="3789682" cy="3594101"/>
          </a:xfrm>
          <a:prstGeom prst="rect">
            <a:avLst/>
          </a:prstGeom>
          <a:ln w="9525">
            <a:noFill/>
          </a:ln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CE0ED6F-C515-D7CA-466A-80AEE851833A}"/>
              </a:ext>
            </a:extLst>
          </p:cNvPr>
          <p:cNvSpPr/>
          <p:nvPr/>
        </p:nvSpPr>
        <p:spPr>
          <a:xfrm>
            <a:off x="3471291" y="4094244"/>
            <a:ext cx="541910" cy="4183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4695C29-0E84-2381-CB0B-A5E894BD6EAC}"/>
              </a:ext>
            </a:extLst>
          </p:cNvPr>
          <p:cNvSpPr/>
          <p:nvPr/>
        </p:nvSpPr>
        <p:spPr>
          <a:xfrm>
            <a:off x="8379453" y="4271299"/>
            <a:ext cx="581532" cy="222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529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39865-A477-E8A6-8987-FFC15E953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ADA6F0-28F6-4078-0912-A30C3367383F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3D (VPS13A)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F26290-8D84-3FA9-FC4E-7A5F5FD3E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198"/>
            <a:ext cx="7772400" cy="51816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07EA26F-1F60-66AC-6F22-4384A5DBF66C}"/>
              </a:ext>
            </a:extLst>
          </p:cNvPr>
          <p:cNvSpPr/>
          <p:nvPr/>
        </p:nvSpPr>
        <p:spPr>
          <a:xfrm>
            <a:off x="5973067" y="2711449"/>
            <a:ext cx="900479" cy="13588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592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F0E57-6741-70DA-C7B1-ADC0CCE8C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320C2C-04E8-E317-36FC-E89B8E19F3D9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3D (VPS13A/Gold stain)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0AAE464-B1B5-D6C0-65ED-E25899EA0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" t="225" r="112" b="13"/>
          <a:stretch>
            <a:fillRect/>
          </a:stretch>
        </p:blipFill>
        <p:spPr>
          <a:xfrm>
            <a:off x="2274404" y="949187"/>
            <a:ext cx="5357191" cy="4959626"/>
          </a:xfrm>
          <a:prstGeom prst="rect">
            <a:avLst/>
          </a:prstGeom>
          <a:ln>
            <a:noFill/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EC55B1B-946B-4CD1-6343-4DBB1495D734}"/>
              </a:ext>
            </a:extLst>
          </p:cNvPr>
          <p:cNvSpPr/>
          <p:nvPr/>
        </p:nvSpPr>
        <p:spPr>
          <a:xfrm>
            <a:off x="5914363" y="2387593"/>
            <a:ext cx="924704" cy="4476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65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0634-15D3-0818-1BC4-90BDF5D3B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17EE111-278E-CF95-A114-08FAFB60AD43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3D (GFP)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769806-0140-4193-C8E3-096A18BBB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7772400" cy="51816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2678E78-987A-DD86-F003-9203D3ED3DCE}"/>
              </a:ext>
            </a:extLst>
          </p:cNvPr>
          <p:cNvSpPr/>
          <p:nvPr/>
        </p:nvSpPr>
        <p:spPr>
          <a:xfrm>
            <a:off x="5968309" y="2690081"/>
            <a:ext cx="900479" cy="13718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058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6353D-089A-A7F0-99F6-793C264E6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A48B29-DC3E-D4F3-2A73-22555F1AF4C2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3D (GFP/Gold stain)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EC76854-6FE5-D315-1774-87BDD43FD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" t="197" r="313" b="308"/>
          <a:stretch>
            <a:fillRect/>
          </a:stretch>
        </p:blipFill>
        <p:spPr>
          <a:xfrm>
            <a:off x="2274405" y="949187"/>
            <a:ext cx="5357280" cy="4959626"/>
          </a:xfrm>
          <a:prstGeom prst="rect">
            <a:avLst/>
          </a:prstGeom>
          <a:ln>
            <a:noFill/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2C25800-1958-00BD-8A32-4C5A1D6A8B1A}"/>
              </a:ext>
            </a:extLst>
          </p:cNvPr>
          <p:cNvSpPr/>
          <p:nvPr/>
        </p:nvSpPr>
        <p:spPr>
          <a:xfrm>
            <a:off x="5850500" y="2632451"/>
            <a:ext cx="874150" cy="4476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883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2E89B-52A8-F5EB-CE57-9F536249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4719B6-AF6A-7B0B-EB41-7E9BFCD40760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3F (GFP/CBB stain)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0B41B9-7B1C-8DC4-D5C2-8EDB7D1E2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5" y="1631950"/>
            <a:ext cx="5397500" cy="35941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6B98E84-8CB1-BBDC-EE12-80B77CEC28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" t="329" r="439" b="490"/>
          <a:stretch>
            <a:fillRect/>
          </a:stretch>
        </p:blipFill>
        <p:spPr>
          <a:xfrm>
            <a:off x="5779295" y="1631950"/>
            <a:ext cx="3836560" cy="3594100"/>
          </a:xfrm>
          <a:prstGeom prst="rect">
            <a:avLst/>
          </a:prstGeom>
          <a:ln>
            <a:noFill/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BCD2D27-6642-1E62-DA97-0FBBECB0BC93}"/>
              </a:ext>
            </a:extLst>
          </p:cNvPr>
          <p:cNvSpPr/>
          <p:nvPr/>
        </p:nvSpPr>
        <p:spPr>
          <a:xfrm>
            <a:off x="2926418" y="3793224"/>
            <a:ext cx="851833" cy="283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804113E-5B24-B26B-C650-C8AB92C00483}"/>
              </a:ext>
            </a:extLst>
          </p:cNvPr>
          <p:cNvSpPr/>
          <p:nvPr/>
        </p:nvSpPr>
        <p:spPr>
          <a:xfrm>
            <a:off x="6556375" y="3477577"/>
            <a:ext cx="912413" cy="261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179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4DC13-F56A-2B0C-49E7-1DA49A54C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B6A2D3-B9CC-874F-8A68-88F5EA9C2F35}"/>
              </a:ext>
            </a:extLst>
          </p:cNvPr>
          <p:cNvSpPr txBox="1"/>
          <p:nvPr/>
        </p:nvSpPr>
        <p:spPr>
          <a:xfrm>
            <a:off x="290146" y="246185"/>
            <a:ext cx="569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1B</a:t>
            </a:r>
            <a:r>
              <a:rPr lang="en-US" altLang="ja-JP" dirty="0"/>
              <a:t> (E3136Δ/CBB stain)</a:t>
            </a:r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D924777-020F-0B37-FA68-B7F19DF69F54}"/>
              </a:ext>
            </a:extLst>
          </p:cNvPr>
          <p:cNvGrpSpPr/>
          <p:nvPr/>
        </p:nvGrpSpPr>
        <p:grpSpPr>
          <a:xfrm>
            <a:off x="302616" y="1631950"/>
            <a:ext cx="5397500" cy="3594100"/>
            <a:chOff x="2254250" y="1631950"/>
            <a:chExt cx="5397500" cy="359410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D038CF4-2E94-96AD-7719-9C28B4AC1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4250" y="1631950"/>
              <a:ext cx="5397500" cy="3594100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89575195-84A4-784B-AA8A-B75485700257}"/>
                </a:ext>
              </a:extLst>
            </p:cNvPr>
            <p:cNvSpPr/>
            <p:nvPr/>
          </p:nvSpPr>
          <p:spPr>
            <a:xfrm>
              <a:off x="4463573" y="2450287"/>
              <a:ext cx="161627" cy="5361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7101BEC-3015-98D5-41DC-B4DB5E81953B}"/>
              </a:ext>
            </a:extLst>
          </p:cNvPr>
          <p:cNvGrpSpPr/>
          <p:nvPr/>
        </p:nvGrpSpPr>
        <p:grpSpPr>
          <a:xfrm>
            <a:off x="5980474" y="1631950"/>
            <a:ext cx="3622910" cy="3594100"/>
            <a:chOff x="5980474" y="1631950"/>
            <a:chExt cx="3622910" cy="359410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9958A2D0-43EF-0E24-E2F2-DCC68CB72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0474" y="1631950"/>
              <a:ext cx="3622910" cy="3594100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387B039D-546C-21F1-C689-EF85C46CC9F9}"/>
                </a:ext>
              </a:extLst>
            </p:cNvPr>
            <p:cNvSpPr/>
            <p:nvPr/>
          </p:nvSpPr>
          <p:spPr>
            <a:xfrm>
              <a:off x="7140892" y="4645025"/>
              <a:ext cx="183833" cy="304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8476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E5C4B-2DB1-D313-8E86-D49814885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447134-8B70-0386-51A6-3C10BCFBCB29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3G (BN-PAGE)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147A6D3-6531-2FE4-CCD0-4BA082A49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7772400" cy="5181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D7AB87F-BFDE-583B-704A-686685949A05}"/>
              </a:ext>
            </a:extLst>
          </p:cNvPr>
          <p:cNvSpPr/>
          <p:nvPr/>
        </p:nvSpPr>
        <p:spPr>
          <a:xfrm>
            <a:off x="5565362" y="2811281"/>
            <a:ext cx="1333913" cy="1060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197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72D71-1DB1-3744-4DB1-A77DB1861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9DC3C93-C36D-D89D-D52D-D68732FC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" t="417" r="404" b="330"/>
          <a:stretch>
            <a:fillRect/>
          </a:stretch>
        </p:blipFill>
        <p:spPr>
          <a:xfrm>
            <a:off x="2305050" y="1016000"/>
            <a:ext cx="5295900" cy="4826000"/>
          </a:xfrm>
          <a:prstGeom prst="rect">
            <a:avLst/>
          </a:prstGeom>
          <a:ln>
            <a:noFill/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E187E9-7E24-3F2D-BC9E-BB8731B47C20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3G (BN-PAGE/Gold)</a:t>
            </a:r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A63C23A-ACD2-4103-8634-D806C5800D8E}"/>
              </a:ext>
            </a:extLst>
          </p:cNvPr>
          <p:cNvSpPr/>
          <p:nvPr/>
        </p:nvSpPr>
        <p:spPr>
          <a:xfrm>
            <a:off x="3880423" y="2604780"/>
            <a:ext cx="1317546" cy="3361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8674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77653-72C8-ABA9-9B1E-AEC41382D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E99E31-5CA0-15DB-D341-04640179EF65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3H (BN-PAGE/Gold stain)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AF045BF-8E73-BC07-3D61-A973875DF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5" y="1631950"/>
            <a:ext cx="5397500" cy="35941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320393-6D3F-CE55-1947-EA29BE904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0" t="333" r="519" b="408"/>
          <a:stretch>
            <a:fillRect/>
          </a:stretch>
        </p:blipFill>
        <p:spPr>
          <a:xfrm>
            <a:off x="5806570" y="1631951"/>
            <a:ext cx="3799660" cy="3594100"/>
          </a:xfrm>
          <a:prstGeom prst="rect">
            <a:avLst/>
          </a:prstGeom>
          <a:ln>
            <a:noFill/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08A8434-7CDE-1A56-4435-88C341CA909E}"/>
              </a:ext>
            </a:extLst>
          </p:cNvPr>
          <p:cNvSpPr/>
          <p:nvPr/>
        </p:nvSpPr>
        <p:spPr>
          <a:xfrm>
            <a:off x="2068510" y="2390812"/>
            <a:ext cx="920385" cy="246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41F62BD-EA6E-C348-74DC-D36093E47C2C}"/>
              </a:ext>
            </a:extLst>
          </p:cNvPr>
          <p:cNvSpPr/>
          <p:nvPr/>
        </p:nvSpPr>
        <p:spPr>
          <a:xfrm>
            <a:off x="6558722" y="3005766"/>
            <a:ext cx="982548" cy="17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1562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B6F9B-054F-87F6-D58A-D0CDAAEC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F028A20-5FCC-2A6F-C39D-9A48C782A218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3I (BN-PAGE)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1EA0198-3995-77F1-C79F-DC70B1B4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7772400" cy="5181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60B69B1-5707-B199-A057-32A8F6D8FC63}"/>
              </a:ext>
            </a:extLst>
          </p:cNvPr>
          <p:cNvSpPr/>
          <p:nvPr/>
        </p:nvSpPr>
        <p:spPr>
          <a:xfrm>
            <a:off x="4018439" y="2848971"/>
            <a:ext cx="1274286" cy="5800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6134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B7A5B-5ADB-527D-5529-9678C82EE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A68728-CE22-B5F0-2AB3-EEC019BD4240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4A (SDS-PAGE)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0B789F-9E55-AF14-A778-0DFB4759C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7772400" cy="5181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86173FC-8745-2A97-A7A3-A60E593DA024}"/>
              </a:ext>
            </a:extLst>
          </p:cNvPr>
          <p:cNvSpPr/>
          <p:nvPr/>
        </p:nvSpPr>
        <p:spPr>
          <a:xfrm>
            <a:off x="3308209" y="1758334"/>
            <a:ext cx="3340241" cy="5948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8915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5C8FA-5C31-FC24-A728-DA77064C9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652E981-27D3-735A-01F1-72F2DFB4A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725" y="671709"/>
            <a:ext cx="5670550" cy="55145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036068C-4EF0-521D-9667-EC4695985117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4A (SDS-PAGE/CBB stain)</a:t>
            </a:r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7FE8666-E2DC-0869-7A28-8CB75F5CF498}"/>
              </a:ext>
            </a:extLst>
          </p:cNvPr>
          <p:cNvSpPr/>
          <p:nvPr/>
        </p:nvSpPr>
        <p:spPr>
          <a:xfrm>
            <a:off x="3011863" y="3290407"/>
            <a:ext cx="3464351" cy="609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149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68125-B905-5EE2-BCDA-55416F511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4B1DE5F-3460-0353-80DD-01839850745C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4D (VPS13A)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4D816DD-37E4-3046-66A0-9C841D029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838200"/>
            <a:ext cx="7772400" cy="5181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E26BCFC-0B96-2B0B-5F2A-4193CE4A7BC0}"/>
              </a:ext>
            </a:extLst>
          </p:cNvPr>
          <p:cNvSpPr/>
          <p:nvPr/>
        </p:nvSpPr>
        <p:spPr>
          <a:xfrm>
            <a:off x="3799652" y="2105432"/>
            <a:ext cx="2667794" cy="1225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0537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06368-5747-75B1-1079-5905CD7B6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06A268-E48A-53C3-AE30-D957DCCC25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4" t="601" r="538" b="682"/>
          <a:stretch>
            <a:fillRect/>
          </a:stretch>
        </p:blipFill>
        <p:spPr>
          <a:xfrm>
            <a:off x="1591235" y="945776"/>
            <a:ext cx="6723529" cy="4966448"/>
          </a:xfrm>
          <a:prstGeom prst="rect">
            <a:avLst/>
          </a:prstGeom>
          <a:ln w="12700">
            <a:noFill/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52C2D75-4DBB-E10A-ABD7-5BE699693AB6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4D (VPS13A/Gold stain)</a:t>
            </a:r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FE7F5F-76BB-DCAF-9251-9592FA55CC76}"/>
              </a:ext>
            </a:extLst>
          </p:cNvPr>
          <p:cNvSpPr/>
          <p:nvPr/>
        </p:nvSpPr>
        <p:spPr>
          <a:xfrm>
            <a:off x="3623615" y="2089538"/>
            <a:ext cx="3513599" cy="6769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3271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E3AE7-2008-4681-7019-A132BCAB9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96FC93-2A56-AB43-AA50-52D555B76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838200"/>
            <a:ext cx="7772400" cy="5181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6C66855-3286-9835-0E26-F58E0958ACDD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4D (XK)</a:t>
            </a:r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55A7925-D5A1-878C-3556-351886A2E86D}"/>
              </a:ext>
            </a:extLst>
          </p:cNvPr>
          <p:cNvSpPr/>
          <p:nvPr/>
        </p:nvSpPr>
        <p:spPr>
          <a:xfrm>
            <a:off x="3764125" y="2722829"/>
            <a:ext cx="2677031" cy="1318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9693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4B6C5-9CEB-58DD-5BD7-B144BD391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572161B-3C5D-8756-EF01-E603902091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" t="806" r="693" b="581"/>
          <a:stretch>
            <a:fillRect/>
          </a:stretch>
        </p:blipFill>
        <p:spPr>
          <a:xfrm>
            <a:off x="1600200" y="858211"/>
            <a:ext cx="6705600" cy="5141578"/>
          </a:xfrm>
          <a:prstGeom prst="rect">
            <a:avLst/>
          </a:prstGeom>
          <a:ln w="12700">
            <a:noFill/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4E6E5D-925F-6036-CEBC-8D57ECC2EA57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4D (XK/Gold stain)</a:t>
            </a:r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C447151-F2DE-89BC-3251-29D4B7E14ADB}"/>
              </a:ext>
            </a:extLst>
          </p:cNvPr>
          <p:cNvSpPr/>
          <p:nvPr/>
        </p:nvSpPr>
        <p:spPr>
          <a:xfrm>
            <a:off x="3491084" y="2040608"/>
            <a:ext cx="3513599" cy="6769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82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11934-4F49-7611-957D-4EB2AAF6A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3DA7EB6-98D9-4FDA-BBB8-DB5A8C94E367}"/>
              </a:ext>
            </a:extLst>
          </p:cNvPr>
          <p:cNvSpPr txBox="1"/>
          <p:nvPr/>
        </p:nvSpPr>
        <p:spPr>
          <a:xfrm>
            <a:off x="290146" y="246185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1C</a:t>
            </a:r>
            <a:r>
              <a:rPr lang="en-US" altLang="ja-JP" dirty="0"/>
              <a:t> (VPS13A)</a:t>
            </a:r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46CFB0D-14F2-1EB0-058E-BFFE50CD4E7A}"/>
              </a:ext>
            </a:extLst>
          </p:cNvPr>
          <p:cNvGrpSpPr/>
          <p:nvPr/>
        </p:nvGrpSpPr>
        <p:grpSpPr>
          <a:xfrm>
            <a:off x="1066800" y="838200"/>
            <a:ext cx="7772400" cy="5181600"/>
            <a:chOff x="1066800" y="838200"/>
            <a:chExt cx="7772400" cy="51816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36243257-8B50-6D79-AAD2-7F44617D7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800" y="838200"/>
              <a:ext cx="7772400" cy="5181600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0EDFA2A-8FEE-5622-2106-7CBE5D3A4877}"/>
                </a:ext>
              </a:extLst>
            </p:cNvPr>
            <p:cNvSpPr/>
            <p:nvPr/>
          </p:nvSpPr>
          <p:spPr>
            <a:xfrm>
              <a:off x="3605809" y="2977317"/>
              <a:ext cx="1331316" cy="6072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9057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EA56F-4227-B2F5-A318-7CA0E6304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6722989-474D-37F7-5CE7-0FDA92F1AD38}"/>
              </a:ext>
            </a:extLst>
          </p:cNvPr>
          <p:cNvSpPr txBox="1"/>
          <p:nvPr/>
        </p:nvSpPr>
        <p:spPr>
          <a:xfrm>
            <a:off x="290146" y="246185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1C</a:t>
            </a:r>
            <a:r>
              <a:rPr lang="en-US" altLang="ja-JP" dirty="0"/>
              <a:t> (XK)</a:t>
            </a:r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49DECDE-4BFC-3C2F-5A87-28158CAE8A73}"/>
              </a:ext>
            </a:extLst>
          </p:cNvPr>
          <p:cNvGrpSpPr/>
          <p:nvPr/>
        </p:nvGrpSpPr>
        <p:grpSpPr>
          <a:xfrm>
            <a:off x="1066800" y="838200"/>
            <a:ext cx="7772400" cy="5181600"/>
            <a:chOff x="1066800" y="838200"/>
            <a:chExt cx="7772400" cy="518160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4F3819F6-3E0B-E795-1865-FA992C67C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800" y="838200"/>
              <a:ext cx="7772400" cy="5181600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33F5F3D8-8AFE-1645-8FED-E499B2A00CE5}"/>
                </a:ext>
              </a:extLst>
            </p:cNvPr>
            <p:cNvSpPr/>
            <p:nvPr/>
          </p:nvSpPr>
          <p:spPr>
            <a:xfrm>
              <a:off x="5173555" y="2951720"/>
              <a:ext cx="1405475" cy="11630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173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06B21D6-930E-FBD2-8106-CD1D3CD146BD}"/>
              </a:ext>
            </a:extLst>
          </p:cNvPr>
          <p:cNvGrpSpPr/>
          <p:nvPr/>
        </p:nvGrpSpPr>
        <p:grpSpPr>
          <a:xfrm>
            <a:off x="2419793" y="1283882"/>
            <a:ext cx="5066414" cy="4290236"/>
            <a:chOff x="2632858" y="1283882"/>
            <a:chExt cx="5066414" cy="429023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680472B5-24B0-E474-7F8B-F87AFC55A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945" t="151" r="210" b="85"/>
            <a:stretch>
              <a:fillRect/>
            </a:stretch>
          </p:blipFill>
          <p:spPr>
            <a:xfrm>
              <a:off x="2632858" y="1283882"/>
              <a:ext cx="5066414" cy="429023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B58E3B3-4A45-A46C-D7F8-F204758DBA19}"/>
                </a:ext>
              </a:extLst>
            </p:cNvPr>
            <p:cNvSpPr/>
            <p:nvPr/>
          </p:nvSpPr>
          <p:spPr>
            <a:xfrm>
              <a:off x="3967621" y="2649162"/>
              <a:ext cx="1338948" cy="2647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8D9AD3-8C83-21CB-8290-5025DD0F03D4}"/>
              </a:ext>
            </a:extLst>
          </p:cNvPr>
          <p:cNvSpPr txBox="1"/>
          <p:nvPr/>
        </p:nvSpPr>
        <p:spPr>
          <a:xfrm>
            <a:off x="290146" y="246185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1C</a:t>
            </a:r>
            <a:r>
              <a:rPr lang="en-US" altLang="ja-JP" dirty="0"/>
              <a:t> (Gold stain)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524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D7E6C-B70B-5A0E-4B37-95512D84E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C95F989-02FC-8DCF-2CB7-A0E072A6295D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2B</a:t>
            </a:r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E087AE2-9D4C-F7CE-2F1F-682287DE574C}"/>
              </a:ext>
            </a:extLst>
          </p:cNvPr>
          <p:cNvGrpSpPr/>
          <p:nvPr/>
        </p:nvGrpSpPr>
        <p:grpSpPr>
          <a:xfrm>
            <a:off x="290145" y="1595647"/>
            <a:ext cx="5397500" cy="3594100"/>
            <a:chOff x="290145" y="1595647"/>
            <a:chExt cx="5397500" cy="359410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2473E712-B985-8B75-7AEB-E14D47B6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145" y="1595647"/>
              <a:ext cx="5397500" cy="3594100"/>
            </a:xfrm>
            <a:prstGeom prst="rect">
              <a:avLst/>
            </a:prstGeom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88630AF5-C983-03F6-C4A2-A82A252B84D9}"/>
                </a:ext>
              </a:extLst>
            </p:cNvPr>
            <p:cNvSpPr/>
            <p:nvPr/>
          </p:nvSpPr>
          <p:spPr>
            <a:xfrm>
              <a:off x="2189066" y="2290474"/>
              <a:ext cx="1003218" cy="3036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BAE4FF81-398B-C11F-482A-228D792408B8}"/>
                </a:ext>
              </a:extLst>
            </p:cNvPr>
            <p:cNvSpPr/>
            <p:nvPr/>
          </p:nvSpPr>
          <p:spPr>
            <a:xfrm>
              <a:off x="3301272" y="2293450"/>
              <a:ext cx="1059713" cy="3010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AEDBF980-DCA3-37DA-03B2-020A0E0E2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633" y="1595647"/>
            <a:ext cx="3861896" cy="35941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FE59575-8ADB-5BBD-8AAA-C5D40914A0BE}"/>
              </a:ext>
            </a:extLst>
          </p:cNvPr>
          <p:cNvSpPr/>
          <p:nvPr/>
        </p:nvSpPr>
        <p:spPr>
          <a:xfrm>
            <a:off x="7960298" y="2829139"/>
            <a:ext cx="1101152" cy="260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7DEB02E-48A4-8865-8E42-85C5C80417ED}"/>
              </a:ext>
            </a:extLst>
          </p:cNvPr>
          <p:cNvSpPr/>
          <p:nvPr/>
        </p:nvSpPr>
        <p:spPr>
          <a:xfrm>
            <a:off x="6774722" y="2829139"/>
            <a:ext cx="1029428" cy="260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316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A2DFD-FDB2-F5A4-3061-36EA65744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705A1D-832F-2198-9140-CDFA15138F85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2C (VPS13A)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3C280F-4280-7D57-34EB-84A17EEF4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7772400" cy="51816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0520591-A892-5417-AD50-83D4F0407D69}"/>
              </a:ext>
            </a:extLst>
          </p:cNvPr>
          <p:cNvSpPr/>
          <p:nvPr/>
        </p:nvSpPr>
        <p:spPr>
          <a:xfrm>
            <a:off x="3779382" y="2442100"/>
            <a:ext cx="1622449" cy="4702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937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D24C1-9397-ACC2-BBAE-F7687C368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C58CB9-071D-A50C-26F8-5822027BDFF4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2C (XK)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BA26BF-A783-CB84-39C7-19BE059C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7772400" cy="51816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70B3660-0670-88DC-3317-7030C53619D8}"/>
              </a:ext>
            </a:extLst>
          </p:cNvPr>
          <p:cNvSpPr/>
          <p:nvPr/>
        </p:nvSpPr>
        <p:spPr>
          <a:xfrm>
            <a:off x="5615529" y="2460625"/>
            <a:ext cx="1686482" cy="10855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236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3F238-2BF8-8D84-044C-565078EB3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505F53-37D5-4A96-2E1F-1146A28C46A4}"/>
              </a:ext>
            </a:extLst>
          </p:cNvPr>
          <p:cNvSpPr txBox="1"/>
          <p:nvPr/>
        </p:nvSpPr>
        <p:spPr>
          <a:xfrm>
            <a:off x="290145" y="246185"/>
            <a:ext cx="597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Full unedited blot for Figure 2C (Gold stain)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FBA2E8E-D4C0-0A5F-B0A1-7B1358813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684" y="929699"/>
            <a:ext cx="5972632" cy="499860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C1DACC5-6668-54A7-B838-3C14E2BA4259}"/>
              </a:ext>
            </a:extLst>
          </p:cNvPr>
          <p:cNvSpPr/>
          <p:nvPr/>
        </p:nvSpPr>
        <p:spPr>
          <a:xfrm>
            <a:off x="3447911" y="2389533"/>
            <a:ext cx="1765440" cy="347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3293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286</TotalTime>
  <Words>307</Words>
  <Application>Microsoft Macintosh PowerPoint</Application>
  <PresentationFormat>A4 210 x 297 mm</PresentationFormat>
  <Paragraphs>34</Paragraphs>
  <Slides>29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4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27</cp:revision>
  <dcterms:created xsi:type="dcterms:W3CDTF">2026-01-26T05:17:50Z</dcterms:created>
  <dcterms:modified xsi:type="dcterms:W3CDTF">2026-01-26T10:25:37Z</dcterms:modified>
</cp:coreProperties>
</file>