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7" r:id="rId7"/>
    <p:sldId id="268" r:id="rId8"/>
    <p:sldId id="263" r:id="rId9"/>
    <p:sldId id="265" r:id="rId10"/>
    <p:sldId id="266" r:id="rId11"/>
    <p:sldId id="264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993"/>
    <p:restoredTop sz="94709"/>
  </p:normalViewPr>
  <p:slideViewPr>
    <p:cSldViewPr snapToGrid="0">
      <p:cViewPr varScale="1">
        <p:scale>
          <a:sx n="105" d="100"/>
          <a:sy n="105" d="100"/>
        </p:scale>
        <p:origin x="35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298F4-2B65-D439-762C-ECFF9E6130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FDC342-17F6-40AD-ED4F-EECB54DA6B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DD97D6-0A48-2FBD-3439-835BF8987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40C12-A5CD-0D4C-A34A-AE2F86D64D8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7E8610-3770-1E7D-9858-2C1CDDFC7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B732F-1F4E-9B03-C0B4-1D1E9A204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45D69-3D68-A44D-82C8-270EE9E73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851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04AD0-82B6-A97A-F692-E261CD705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F5A08-0141-2FDB-C538-F9B1604BF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4F58D4-0BED-956E-3C2B-2EB459ACE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40C12-A5CD-0D4C-A34A-AE2F86D64D8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5A854-E24A-A927-3315-BED332D59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D2A987-2A00-3D8D-1F8B-2F7034ED9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45D69-3D68-A44D-82C8-270EE9E73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111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F8327-44D5-FD28-2ACF-129BB6E5D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C487DB-D0CD-E959-DC5A-2E8CFE5E18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D227E-CB45-57B0-2A74-88E439F5F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40C12-A5CD-0D4C-A34A-AE2F86D64D8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C3BF92-A6E4-DAC1-91FD-928185928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82BB3C-B559-2744-E42F-18B210AE4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45D69-3D68-A44D-82C8-270EE9E73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602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DDD84-5D02-EFCE-A6EC-A73AC9700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5856BB-6DC2-596E-304A-9C27A5694C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BBC6D7-62B5-0051-39FF-FBB759ED71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B7AB98-977D-35C1-ED4E-63E687F08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40C12-A5CD-0D4C-A34A-AE2F86D64D8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7DD174-FD8D-F859-12A4-18B53F006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729901-DAA9-ACFD-A453-788608DB8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45D69-3D68-A44D-82C8-270EE9E73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147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638CD-02EC-EE9D-9866-78B9E0610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18E5C9-2249-B084-8F90-13110AABC3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DC0570-A0A7-787C-2531-3AF216C5C5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E27E47-42AD-0A6F-6775-8A3A610F9E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A3B659-1825-E355-45C0-B63C79F199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4C59C2-B424-BE3E-765E-BA3302089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40C12-A5CD-0D4C-A34A-AE2F86D64D8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FFA671-A81D-7272-3FAB-86B355197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857105-73C9-98C1-A83D-3FFFC1E48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45D69-3D68-A44D-82C8-270EE9E73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915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E69DF-0E2B-AF9B-1F29-5DF642E7E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58C178-15EF-EB39-BACD-C5ED9B938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40C12-A5CD-0D4C-A34A-AE2F86D64D8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3CFDB7-5191-9E68-5B31-1CCD47C75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737871-EAA8-77B7-ADA8-80277C1FF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45D69-3D68-A44D-82C8-270EE9E73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681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CC2948-A5CB-54B1-1249-C8CC0D09D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40C12-A5CD-0D4C-A34A-AE2F86D64D8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53EBC7-EA21-AA1B-FC65-B3117FCC5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FED0FB-DAE8-74BB-1485-F939CA2CF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45D69-3D68-A44D-82C8-270EE9E73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187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48EA1-8CF4-73B5-ECD8-159F80D05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1798CD-88D4-9D97-1AAD-4BA7CB5D79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FC415-A9DA-EAB9-1CE3-895F916DF0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65C7FA-2BD7-4FD4-A893-AE8A63260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40C12-A5CD-0D4C-A34A-AE2F86D64D8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68B02D-0724-F640-D7E9-B1C0CDDC6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E08B03-4578-904B-5F30-C56A73961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45D69-3D68-A44D-82C8-270EE9E73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049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4B61D-DCF5-233B-4F6A-67E1F6283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9E3F6A-2DBE-D252-88C0-E46E608609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E9B30D-20E7-9290-7879-3D490E247C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11FD35-42B1-66A7-F955-9C830A706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40C12-A5CD-0D4C-A34A-AE2F86D64D8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32ADD8-1B22-5B69-4266-B04D91811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96B521-79DF-2DC7-CE3D-F946A8959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45D69-3D68-A44D-82C8-270EE9E73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922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D61BB-D8B9-741F-D4B3-CC744D43D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7C3AC3-0E44-1247-1895-02F2D282C7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C8AD0-FBBF-D1D6-1486-AEC5E7100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40C12-A5CD-0D4C-A34A-AE2F86D64D8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2DE737-4AC6-15DA-1C93-1A65B3891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8EC76-050A-6570-CFBF-D91733F77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45D69-3D68-A44D-82C8-270EE9E73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008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65595A-83D2-67E3-AA65-CC6E89D192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2F9CD7-E219-6DA3-505F-7A0CE563C6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3CE5B-B0CA-CCD2-13FC-CE8E8CD9C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40C12-A5CD-0D4C-A34A-AE2F86D64D8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E5BB9-EB3F-E0A1-2AE9-90695673B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C462D-68A2-C773-322B-ACECA6409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45D69-3D68-A44D-82C8-270EE9E73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600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F6FAFA-F072-250A-9292-9B15DCBB7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405F75-3A9B-D47F-89DF-264B9F788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1CE150-D788-4388-4B20-55CA58921F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440C12-A5CD-0D4C-A34A-AE2F86D64D8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51C63-58F1-58F1-163A-3358FDC5BB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E5720D-388E-2472-3335-2237A72BED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E45D69-3D68-A44D-82C8-270EE9E73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358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144D9-EA37-7F39-25D2-0277411C6A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Manganese availability determines insulin sensitivity by enhancing Akt activity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3FF99D-E4EC-F1DB-93AD-B407C0DAFB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Uncropped Western Blots</a:t>
            </a:r>
          </a:p>
          <a:p>
            <a:r>
              <a:rPr lang="en-US" dirty="0">
                <a:solidFill>
                  <a:srgbClr val="FF0000"/>
                </a:solidFill>
              </a:rPr>
              <a:t>Red boxes denotes blot used in paper</a:t>
            </a:r>
          </a:p>
        </p:txBody>
      </p:sp>
    </p:spTree>
    <p:extLst>
      <p:ext uri="{BB962C8B-B14F-4D97-AF65-F5344CB8AC3E}">
        <p14:creationId xmlns:p14="http://schemas.microsoft.com/office/powerpoint/2010/main" val="1280008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0D093-E36F-FFBD-1538-E25A76816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692549" y="543956"/>
            <a:ext cx="2444981" cy="1325563"/>
          </a:xfrm>
        </p:spPr>
        <p:txBody>
          <a:bodyPr/>
          <a:lstStyle/>
          <a:p>
            <a:r>
              <a:rPr lang="en-US" dirty="0"/>
              <a:t>Figure 3A</a:t>
            </a:r>
          </a:p>
        </p:txBody>
      </p:sp>
      <p:pic>
        <p:nvPicPr>
          <p:cNvPr id="5" name="Picture 4" descr="A blue paper with black writing&#10;&#10;AI-generated content may be incorrect.">
            <a:extLst>
              <a:ext uri="{FF2B5EF4-FFF2-40B4-BE49-F238E27FC236}">
                <a16:creationId xmlns:a16="http://schemas.microsoft.com/office/drawing/2014/main" id="{5EB72E6E-EC15-2EA4-984F-CA01696F54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087" y="0"/>
            <a:ext cx="5299364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4BA902E-5FA9-B668-B3C9-390C0984CAF3}"/>
              </a:ext>
            </a:extLst>
          </p:cNvPr>
          <p:cNvSpPr/>
          <p:nvPr/>
        </p:nvSpPr>
        <p:spPr>
          <a:xfrm>
            <a:off x="8921750" y="463550"/>
            <a:ext cx="1917700" cy="457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9E4CD9B-87C7-C415-80F8-16C7F346CC80}"/>
              </a:ext>
            </a:extLst>
          </p:cNvPr>
          <p:cNvSpPr/>
          <p:nvPr/>
        </p:nvSpPr>
        <p:spPr>
          <a:xfrm>
            <a:off x="8772109" y="5170709"/>
            <a:ext cx="1917700" cy="457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470FD4-C928-5723-950C-CEC1AC1AC740}"/>
              </a:ext>
            </a:extLst>
          </p:cNvPr>
          <p:cNvSpPr txBox="1"/>
          <p:nvPr/>
        </p:nvSpPr>
        <p:spPr>
          <a:xfrm>
            <a:off x="10839450" y="503813"/>
            <a:ext cx="1343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Total FoxO1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674ADF-65F8-4AD8-88E6-3CD445A72DDC}"/>
              </a:ext>
            </a:extLst>
          </p:cNvPr>
          <p:cNvSpPr txBox="1"/>
          <p:nvPr/>
        </p:nvSpPr>
        <p:spPr>
          <a:xfrm>
            <a:off x="10798991" y="5214643"/>
            <a:ext cx="1491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Total PRAS40</a:t>
            </a:r>
          </a:p>
        </p:txBody>
      </p:sp>
      <p:pic>
        <p:nvPicPr>
          <p:cNvPr id="13" name="Picture 12" descr="A close-up of a blue sheet&#10;&#10;AI-generated content may be incorrect.">
            <a:extLst>
              <a:ext uri="{FF2B5EF4-FFF2-40B4-BE49-F238E27FC236}">
                <a16:creationId xmlns:a16="http://schemas.microsoft.com/office/drawing/2014/main" id="{231332BE-8B92-FD03-3522-453757E83F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723" y="0"/>
            <a:ext cx="5299364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ED7865E-DE13-0E3E-E945-7D3906A3300D}"/>
              </a:ext>
            </a:extLst>
          </p:cNvPr>
          <p:cNvSpPr/>
          <p:nvPr/>
        </p:nvSpPr>
        <p:spPr>
          <a:xfrm>
            <a:off x="2765011" y="749537"/>
            <a:ext cx="1917700" cy="457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73C8C9-A44E-0B72-17AD-1D4404A0CDEC}"/>
              </a:ext>
            </a:extLst>
          </p:cNvPr>
          <p:cNvSpPr txBox="1"/>
          <p:nvPr/>
        </p:nvSpPr>
        <p:spPr>
          <a:xfrm>
            <a:off x="4666006" y="749537"/>
            <a:ext cx="1383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p-IRβ Y1150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01DA23-9064-EDAE-D110-7F684A18FE46}"/>
              </a:ext>
            </a:extLst>
          </p:cNvPr>
          <p:cNvSpPr/>
          <p:nvPr/>
        </p:nvSpPr>
        <p:spPr>
          <a:xfrm>
            <a:off x="2242099" y="4579260"/>
            <a:ext cx="1917700" cy="457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42F732E-BD4C-638D-4365-7E34CE3820CB}"/>
              </a:ext>
            </a:extLst>
          </p:cNvPr>
          <p:cNvSpPr txBox="1"/>
          <p:nvPr/>
        </p:nvSpPr>
        <p:spPr>
          <a:xfrm>
            <a:off x="4378237" y="4623194"/>
            <a:ext cx="1032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Total IRβ</a:t>
            </a:r>
          </a:p>
        </p:txBody>
      </p:sp>
    </p:spTree>
    <p:extLst>
      <p:ext uri="{BB962C8B-B14F-4D97-AF65-F5344CB8AC3E}">
        <p14:creationId xmlns:p14="http://schemas.microsoft.com/office/powerpoint/2010/main" val="832353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97815-CC65-D8C6-DE22-76E4F2F53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paper with black lines&#10;&#10;AI-generated content may be incorrect.">
            <a:extLst>
              <a:ext uri="{FF2B5EF4-FFF2-40B4-BE49-F238E27FC236}">
                <a16:creationId xmlns:a16="http://schemas.microsoft.com/office/drawing/2014/main" id="{1D20CC28-02B5-8F5D-A68C-25289A0DC2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179" y="-15753"/>
            <a:ext cx="529936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59F229-AC3F-4929-BDAA-642B8BCD9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692549" y="543956"/>
            <a:ext cx="2444981" cy="1325563"/>
          </a:xfrm>
        </p:spPr>
        <p:txBody>
          <a:bodyPr/>
          <a:lstStyle/>
          <a:p>
            <a:r>
              <a:rPr lang="en-US" dirty="0"/>
              <a:t>Figure 3A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36E747-3A99-EE80-2BC8-FA0F21F7E0ED}"/>
              </a:ext>
            </a:extLst>
          </p:cNvPr>
          <p:cNvSpPr/>
          <p:nvPr/>
        </p:nvSpPr>
        <p:spPr>
          <a:xfrm>
            <a:off x="4146429" y="2627617"/>
            <a:ext cx="1032527" cy="2938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66B211-BC33-74CF-C287-4CE67A5E0E01}"/>
              </a:ext>
            </a:extLst>
          </p:cNvPr>
          <p:cNvSpPr txBox="1"/>
          <p:nvPr/>
        </p:nvSpPr>
        <p:spPr>
          <a:xfrm>
            <a:off x="5178956" y="2589882"/>
            <a:ext cx="1566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p-GSK3β Ser9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9B04A7-A90D-98AC-9C23-BD68328ACDE9}"/>
              </a:ext>
            </a:extLst>
          </p:cNvPr>
          <p:cNvSpPr/>
          <p:nvPr/>
        </p:nvSpPr>
        <p:spPr>
          <a:xfrm>
            <a:off x="4103297" y="3466735"/>
            <a:ext cx="1032527" cy="2938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4D3242-F3F3-9941-6840-7E8CD9F7E44B}"/>
              </a:ext>
            </a:extLst>
          </p:cNvPr>
          <p:cNvSpPr txBox="1"/>
          <p:nvPr/>
        </p:nvSpPr>
        <p:spPr>
          <a:xfrm>
            <a:off x="5135824" y="3429000"/>
            <a:ext cx="986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pan AKT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0634877-AA64-24DA-96D4-3F8FC9784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0918" y="-135467"/>
            <a:ext cx="5476903" cy="7087756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6241AF6-759B-D100-B896-0448DFA38893}"/>
              </a:ext>
            </a:extLst>
          </p:cNvPr>
          <p:cNvSpPr/>
          <p:nvPr/>
        </p:nvSpPr>
        <p:spPr>
          <a:xfrm>
            <a:off x="7834381" y="2296020"/>
            <a:ext cx="2150823" cy="2938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2768353-351F-5B35-9FAD-6665A8F2BBC5}"/>
              </a:ext>
            </a:extLst>
          </p:cNvPr>
          <p:cNvSpPr txBox="1"/>
          <p:nvPr/>
        </p:nvSpPr>
        <p:spPr>
          <a:xfrm>
            <a:off x="9985204" y="2229145"/>
            <a:ext cx="1575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p-FoxO1 S256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7CF61F3-DBA3-287F-84F9-292C454B8EDF}"/>
              </a:ext>
            </a:extLst>
          </p:cNvPr>
          <p:cNvSpPr/>
          <p:nvPr/>
        </p:nvSpPr>
        <p:spPr>
          <a:xfrm>
            <a:off x="4146429" y="4076335"/>
            <a:ext cx="1032527" cy="2938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EA81C2B-F5E2-7378-4C42-7DA8DB6AA685}"/>
              </a:ext>
            </a:extLst>
          </p:cNvPr>
          <p:cNvSpPr txBox="1"/>
          <p:nvPr/>
        </p:nvSpPr>
        <p:spPr>
          <a:xfrm>
            <a:off x="5178956" y="4038600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Gapdh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44E8FFB-19E8-2FB2-24CE-C4F2CE6D7478}"/>
              </a:ext>
            </a:extLst>
          </p:cNvPr>
          <p:cNvSpPr/>
          <p:nvPr/>
        </p:nvSpPr>
        <p:spPr>
          <a:xfrm>
            <a:off x="4136877" y="3760597"/>
            <a:ext cx="1032527" cy="2938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6DB48B6-3C6B-DDE0-95DD-F7982297BE9B}"/>
              </a:ext>
            </a:extLst>
          </p:cNvPr>
          <p:cNvSpPr txBox="1"/>
          <p:nvPr/>
        </p:nvSpPr>
        <p:spPr>
          <a:xfrm>
            <a:off x="5169404" y="3722862"/>
            <a:ext cx="1428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Total GSK3β </a:t>
            </a:r>
          </a:p>
        </p:txBody>
      </p:sp>
    </p:spTree>
    <p:extLst>
      <p:ext uri="{BB962C8B-B14F-4D97-AF65-F5344CB8AC3E}">
        <p14:creationId xmlns:p14="http://schemas.microsoft.com/office/powerpoint/2010/main" val="325344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9BDEB-8B0A-C2E7-9A93-5E45C8A5C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6C19B-3B31-D499-E81E-A5D892B1F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692549" y="543956"/>
            <a:ext cx="2444981" cy="1325563"/>
          </a:xfrm>
        </p:spPr>
        <p:txBody>
          <a:bodyPr/>
          <a:lstStyle/>
          <a:p>
            <a:r>
              <a:rPr lang="en-US" dirty="0"/>
              <a:t>Figure 3A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BD76A8-FFD9-62C9-56E8-B912DA51D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201" y="-15753"/>
            <a:ext cx="5299364" cy="6858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F8E5782-BB5F-3D72-0559-C043FFEF0C2C}"/>
              </a:ext>
            </a:extLst>
          </p:cNvPr>
          <p:cNvSpPr/>
          <p:nvPr/>
        </p:nvSpPr>
        <p:spPr>
          <a:xfrm>
            <a:off x="1900636" y="772020"/>
            <a:ext cx="2150823" cy="2938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313EFE8-D049-FF80-2DAD-4669076AE682}"/>
              </a:ext>
            </a:extLst>
          </p:cNvPr>
          <p:cNvSpPr txBox="1"/>
          <p:nvPr/>
        </p:nvSpPr>
        <p:spPr>
          <a:xfrm>
            <a:off x="1900636" y="1065882"/>
            <a:ext cx="32644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p-AKT Thr308</a:t>
            </a:r>
          </a:p>
          <a:p>
            <a:r>
              <a:rPr lang="en-US" dirty="0">
                <a:solidFill>
                  <a:srgbClr val="FF0000"/>
                </a:solidFill>
              </a:rPr>
              <a:t>p-PRAS40 Thr246</a:t>
            </a:r>
          </a:p>
          <a:p>
            <a:r>
              <a:rPr lang="en-US" dirty="0">
                <a:solidFill>
                  <a:srgbClr val="FF0000"/>
                </a:solidFill>
              </a:rPr>
              <a:t>*These are inverted as denoted</a:t>
            </a:r>
          </a:p>
        </p:txBody>
      </p:sp>
      <p:pic>
        <p:nvPicPr>
          <p:cNvPr id="7" name="Picture 6" descr="A blue paper with black text&#10;&#10;AI-generated content may be incorrect.">
            <a:extLst>
              <a:ext uri="{FF2B5EF4-FFF2-40B4-BE49-F238E27FC236}">
                <a16:creationId xmlns:a16="http://schemas.microsoft.com/office/drawing/2014/main" id="{5ACCAEAC-5FFE-62CF-63FA-02658DF2E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8565" y="0"/>
            <a:ext cx="5299364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C744179-CBB1-F88D-EBA9-BCD399FEF64E}"/>
              </a:ext>
            </a:extLst>
          </p:cNvPr>
          <p:cNvSpPr/>
          <p:nvPr/>
        </p:nvSpPr>
        <p:spPr>
          <a:xfrm>
            <a:off x="9142458" y="2312953"/>
            <a:ext cx="2150823" cy="2938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F89531-3B00-32C6-D823-4EA6BCE9F0C7}"/>
              </a:ext>
            </a:extLst>
          </p:cNvPr>
          <p:cNvSpPr txBox="1"/>
          <p:nvPr/>
        </p:nvSpPr>
        <p:spPr>
          <a:xfrm>
            <a:off x="10536471" y="1989212"/>
            <a:ext cx="1513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p-AKT Ser473</a:t>
            </a:r>
          </a:p>
        </p:txBody>
      </p:sp>
    </p:spTree>
    <p:extLst>
      <p:ext uri="{BB962C8B-B14F-4D97-AF65-F5344CB8AC3E}">
        <p14:creationId xmlns:p14="http://schemas.microsoft.com/office/powerpoint/2010/main" val="3780161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6EC4-0EC7-22CA-5573-F8F17ED03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B3497-34FE-B336-99ED-C7295A503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692549" y="543956"/>
            <a:ext cx="2444981" cy="1325563"/>
          </a:xfrm>
        </p:spPr>
        <p:txBody>
          <a:bodyPr/>
          <a:lstStyle/>
          <a:p>
            <a:r>
              <a:rPr lang="en-US" dirty="0"/>
              <a:t>Figure 3C</a:t>
            </a:r>
          </a:p>
        </p:txBody>
      </p:sp>
      <p:pic>
        <p:nvPicPr>
          <p:cNvPr id="4" name="Picture 3" descr="A blue paper with black lines&#10;&#10;AI-generated content may be incorrect.">
            <a:extLst>
              <a:ext uri="{FF2B5EF4-FFF2-40B4-BE49-F238E27FC236}">
                <a16:creationId xmlns:a16="http://schemas.microsoft.com/office/drawing/2014/main" id="{92FE951E-CDB9-4146-6FCD-3EB1DBF6D6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724" y="0"/>
            <a:ext cx="5299364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F7F5DAD-8B09-64FB-CAC4-4101118D40D0}"/>
              </a:ext>
            </a:extLst>
          </p:cNvPr>
          <p:cNvSpPr/>
          <p:nvPr/>
        </p:nvSpPr>
        <p:spPr>
          <a:xfrm>
            <a:off x="3945177" y="403312"/>
            <a:ext cx="1236423" cy="15858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2FB16A-B73D-B9C0-A958-490237DDE68F}"/>
              </a:ext>
            </a:extLst>
          </p:cNvPr>
          <p:cNvSpPr txBox="1"/>
          <p:nvPr/>
        </p:nvSpPr>
        <p:spPr>
          <a:xfrm>
            <a:off x="5339190" y="1011595"/>
            <a:ext cx="3078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p-AKT Substrates (</a:t>
            </a:r>
            <a:r>
              <a:rPr lang="en-US" dirty="0" err="1">
                <a:solidFill>
                  <a:srgbClr val="FF0000"/>
                </a:solidFill>
              </a:rPr>
              <a:t>RxRxxS</a:t>
            </a:r>
            <a:r>
              <a:rPr lang="en-US" dirty="0">
                <a:solidFill>
                  <a:srgbClr val="FF0000"/>
                </a:solidFill>
              </a:rPr>
              <a:t>/T*)</a:t>
            </a:r>
          </a:p>
        </p:txBody>
      </p:sp>
    </p:spTree>
    <p:extLst>
      <p:ext uri="{BB962C8B-B14F-4D97-AF65-F5344CB8AC3E}">
        <p14:creationId xmlns:p14="http://schemas.microsoft.com/office/powerpoint/2010/main" val="1440919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853E3-1A4C-5FC3-7A50-EC02F5DE5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71E155-7B59-1E1D-6676-FE93790FC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734" y="-15753"/>
            <a:ext cx="529936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1E7307-8D33-94DD-CDB7-90C52AEF6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692549" y="543956"/>
            <a:ext cx="2444981" cy="1325563"/>
          </a:xfrm>
        </p:spPr>
        <p:txBody>
          <a:bodyPr/>
          <a:lstStyle/>
          <a:p>
            <a:r>
              <a:rPr lang="en-US" dirty="0"/>
              <a:t>Figure 3E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457CB7-21F5-D23C-2A13-6CF9F82F8C94}"/>
              </a:ext>
            </a:extLst>
          </p:cNvPr>
          <p:cNvSpPr/>
          <p:nvPr/>
        </p:nvSpPr>
        <p:spPr>
          <a:xfrm>
            <a:off x="2780747" y="3413248"/>
            <a:ext cx="491092" cy="230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31FB1A-F46A-F428-0AEA-3F38D3148EF7}"/>
              </a:ext>
            </a:extLst>
          </p:cNvPr>
          <p:cNvSpPr txBox="1"/>
          <p:nvPr/>
        </p:nvSpPr>
        <p:spPr>
          <a:xfrm>
            <a:off x="3271839" y="3343615"/>
            <a:ext cx="1560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p-AKT Ser473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FB6C0B-45EA-4BDD-1E68-6C46E48A57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5753"/>
            <a:ext cx="5299364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C78476F-9E57-6641-C984-C785E9501B0A}"/>
              </a:ext>
            </a:extLst>
          </p:cNvPr>
          <p:cNvSpPr/>
          <p:nvPr/>
        </p:nvSpPr>
        <p:spPr>
          <a:xfrm>
            <a:off x="8033048" y="3876732"/>
            <a:ext cx="491092" cy="230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68C2E7-BBDA-B3DE-48EE-42B10E29FDF5}"/>
              </a:ext>
            </a:extLst>
          </p:cNvPr>
          <p:cNvSpPr txBox="1"/>
          <p:nvPr/>
        </p:nvSpPr>
        <p:spPr>
          <a:xfrm>
            <a:off x="8033048" y="4056375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Gapdh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C240D82-D5F8-D412-7D03-4C607A3BAB6F}"/>
              </a:ext>
            </a:extLst>
          </p:cNvPr>
          <p:cNvSpPr/>
          <p:nvPr/>
        </p:nvSpPr>
        <p:spPr>
          <a:xfrm>
            <a:off x="9631608" y="567475"/>
            <a:ext cx="491092" cy="10145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8533997-39A4-C8DA-6115-6FCBBD752396}"/>
              </a:ext>
            </a:extLst>
          </p:cNvPr>
          <p:cNvSpPr txBox="1"/>
          <p:nvPr/>
        </p:nvSpPr>
        <p:spPr>
          <a:xfrm>
            <a:off x="8745682" y="1666732"/>
            <a:ext cx="3060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p-AKT substrates (</a:t>
            </a:r>
            <a:r>
              <a:rPr lang="en-US" dirty="0" err="1">
                <a:solidFill>
                  <a:srgbClr val="FF0000"/>
                </a:solidFill>
              </a:rPr>
              <a:t>RxRxxS</a:t>
            </a:r>
            <a:r>
              <a:rPr lang="en-US" dirty="0">
                <a:solidFill>
                  <a:srgbClr val="FF0000"/>
                </a:solidFill>
              </a:rPr>
              <a:t>/T*)</a:t>
            </a:r>
          </a:p>
        </p:txBody>
      </p:sp>
    </p:spTree>
    <p:extLst>
      <p:ext uri="{BB962C8B-B14F-4D97-AF65-F5344CB8AC3E}">
        <p14:creationId xmlns:p14="http://schemas.microsoft.com/office/powerpoint/2010/main" val="4255307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7D8F0-2636-ECF4-1FA3-701AD8091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67FC178-445E-AEF7-123C-2E7CC9B05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133" y="0"/>
            <a:ext cx="529936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170FFF-3012-99AF-169E-E432C3FCC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692549" y="543956"/>
            <a:ext cx="2444981" cy="1325563"/>
          </a:xfrm>
        </p:spPr>
        <p:txBody>
          <a:bodyPr/>
          <a:lstStyle/>
          <a:p>
            <a:r>
              <a:rPr lang="en-US" dirty="0"/>
              <a:t>Figure 3E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DD0EC73-21C1-7949-B8F0-93652314BB6A}"/>
              </a:ext>
            </a:extLst>
          </p:cNvPr>
          <p:cNvSpPr/>
          <p:nvPr/>
        </p:nvSpPr>
        <p:spPr>
          <a:xfrm>
            <a:off x="2471258" y="1225722"/>
            <a:ext cx="491092" cy="230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8F8595-EB5B-E2A0-DAE8-C9DFCAD976D3}"/>
              </a:ext>
            </a:extLst>
          </p:cNvPr>
          <p:cNvSpPr txBox="1"/>
          <p:nvPr/>
        </p:nvSpPr>
        <p:spPr>
          <a:xfrm>
            <a:off x="2962350" y="1149055"/>
            <a:ext cx="1545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p-AKT Thr308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602898-AE1A-CB81-737F-21AD19DAED8E}"/>
              </a:ext>
            </a:extLst>
          </p:cNvPr>
          <p:cNvSpPr/>
          <p:nvPr/>
        </p:nvSpPr>
        <p:spPr>
          <a:xfrm>
            <a:off x="2384508" y="4727308"/>
            <a:ext cx="491092" cy="230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49BC75-5C6E-6F51-3A7D-9762D78594B1}"/>
              </a:ext>
            </a:extLst>
          </p:cNvPr>
          <p:cNvSpPr txBox="1"/>
          <p:nvPr/>
        </p:nvSpPr>
        <p:spPr>
          <a:xfrm>
            <a:off x="2875600" y="4650641"/>
            <a:ext cx="986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Pan AKT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AE8C6CD-AF51-1DE4-DE30-9D3BB9B43E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503" y="0"/>
            <a:ext cx="5299364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09AE528-B931-FD4E-8041-C45FA01DBDE2}"/>
              </a:ext>
            </a:extLst>
          </p:cNvPr>
          <p:cNvSpPr/>
          <p:nvPr/>
        </p:nvSpPr>
        <p:spPr>
          <a:xfrm>
            <a:off x="7883556" y="1789183"/>
            <a:ext cx="491092" cy="230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FBA4F08-4694-8178-2E44-C09CDD371715}"/>
              </a:ext>
            </a:extLst>
          </p:cNvPr>
          <p:cNvSpPr txBox="1"/>
          <p:nvPr/>
        </p:nvSpPr>
        <p:spPr>
          <a:xfrm>
            <a:off x="7345875" y="1455788"/>
            <a:ext cx="1566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p-GSK3β Ser9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9DEA8E5-CFE0-5F43-6BBA-4F73B59B6F0D}"/>
              </a:ext>
            </a:extLst>
          </p:cNvPr>
          <p:cNvSpPr/>
          <p:nvPr/>
        </p:nvSpPr>
        <p:spPr>
          <a:xfrm>
            <a:off x="7806711" y="3664637"/>
            <a:ext cx="491092" cy="230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B7E9112-2314-86B0-8075-700A5A1E6095}"/>
              </a:ext>
            </a:extLst>
          </p:cNvPr>
          <p:cNvSpPr txBox="1"/>
          <p:nvPr/>
        </p:nvSpPr>
        <p:spPr>
          <a:xfrm>
            <a:off x="7269030" y="3331242"/>
            <a:ext cx="1381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Total GSK3β</a:t>
            </a:r>
          </a:p>
        </p:txBody>
      </p:sp>
    </p:spTree>
    <p:extLst>
      <p:ext uri="{BB962C8B-B14F-4D97-AF65-F5344CB8AC3E}">
        <p14:creationId xmlns:p14="http://schemas.microsoft.com/office/powerpoint/2010/main" val="2581037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52F3B-5BAB-83D6-DEAE-0890A91AA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blue paper with black lines&#10;&#10;AI-generated content may be incorrect.">
            <a:extLst>
              <a:ext uri="{FF2B5EF4-FFF2-40B4-BE49-F238E27FC236}">
                <a16:creationId xmlns:a16="http://schemas.microsoft.com/office/drawing/2014/main" id="{EC9E4130-D504-2399-82EF-8166BAEB9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1574" y="-15756"/>
            <a:ext cx="5299364" cy="6858000"/>
          </a:xfrm>
          <a:prstGeom prst="rect">
            <a:avLst/>
          </a:prstGeom>
        </p:spPr>
      </p:pic>
      <p:pic>
        <p:nvPicPr>
          <p:cNvPr id="5" name="Picture 4" descr="A blue paper with black lines&#10;&#10;AI-generated content may be incorrect.">
            <a:extLst>
              <a:ext uri="{FF2B5EF4-FFF2-40B4-BE49-F238E27FC236}">
                <a16:creationId xmlns:a16="http://schemas.microsoft.com/office/drawing/2014/main" id="{5B21B37D-529A-6F5A-4D1F-B6278A69E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724" y="0"/>
            <a:ext cx="529936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E4D34B-9178-8BEA-C40E-BE4CD9EAF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490885" y="1342290"/>
            <a:ext cx="4041654" cy="1325563"/>
          </a:xfrm>
        </p:spPr>
        <p:txBody>
          <a:bodyPr/>
          <a:lstStyle/>
          <a:p>
            <a:r>
              <a:rPr lang="en-US" dirty="0"/>
              <a:t>Suppl Figure 4A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97871E-C2A9-264A-BE6F-337E9A244790}"/>
              </a:ext>
            </a:extLst>
          </p:cNvPr>
          <p:cNvSpPr/>
          <p:nvPr/>
        </p:nvSpPr>
        <p:spPr>
          <a:xfrm>
            <a:off x="3657600" y="3324024"/>
            <a:ext cx="1460500" cy="17572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A16E06-3C73-6B12-15D9-A4A0654FF96A}"/>
              </a:ext>
            </a:extLst>
          </p:cNvPr>
          <p:cNvSpPr txBox="1"/>
          <p:nvPr/>
        </p:nvSpPr>
        <p:spPr>
          <a:xfrm>
            <a:off x="5118100" y="3672324"/>
            <a:ext cx="2307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p-GSK3β Ser9 (</a:t>
            </a:r>
            <a:r>
              <a:rPr lang="en-US" dirty="0" err="1">
                <a:solidFill>
                  <a:srgbClr val="FF0000"/>
                </a:solidFill>
              </a:rPr>
              <a:t>eWAT</a:t>
            </a:r>
            <a:r>
              <a:rPr lang="en-US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BCB2E9-BB0B-5C06-A2D3-7A002973058A}"/>
              </a:ext>
            </a:extLst>
          </p:cNvPr>
          <p:cNvSpPr txBox="1"/>
          <p:nvPr/>
        </p:nvSpPr>
        <p:spPr>
          <a:xfrm>
            <a:off x="5118100" y="3306676"/>
            <a:ext cx="2201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p-Akt Ser473 (</a:t>
            </a:r>
            <a:r>
              <a:rPr lang="en-US" dirty="0" err="1">
                <a:solidFill>
                  <a:srgbClr val="FF0000"/>
                </a:solidFill>
              </a:rPr>
              <a:t>eWAT</a:t>
            </a:r>
            <a:r>
              <a:rPr lang="en-US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E27388-4BBE-8839-B3D9-912C484FD77E}"/>
              </a:ext>
            </a:extLst>
          </p:cNvPr>
          <p:cNvSpPr txBox="1"/>
          <p:nvPr/>
        </p:nvSpPr>
        <p:spPr>
          <a:xfrm>
            <a:off x="5118100" y="4057412"/>
            <a:ext cx="1598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Gapdh</a:t>
            </a:r>
            <a:r>
              <a:rPr lang="en-US" dirty="0">
                <a:solidFill>
                  <a:srgbClr val="FF0000"/>
                </a:solidFill>
              </a:rPr>
              <a:t> (</a:t>
            </a:r>
            <a:r>
              <a:rPr lang="en-US" dirty="0" err="1">
                <a:solidFill>
                  <a:srgbClr val="FF0000"/>
                </a:solidFill>
              </a:rPr>
              <a:t>eWAT</a:t>
            </a:r>
            <a:r>
              <a:rPr lang="en-US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453BF1B-9173-CC7C-77D3-E65431D24804}"/>
              </a:ext>
            </a:extLst>
          </p:cNvPr>
          <p:cNvSpPr txBox="1"/>
          <p:nvPr/>
        </p:nvSpPr>
        <p:spPr>
          <a:xfrm>
            <a:off x="5118100" y="4522304"/>
            <a:ext cx="172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Pan AKT (</a:t>
            </a:r>
            <a:r>
              <a:rPr lang="en-US" dirty="0" err="1">
                <a:solidFill>
                  <a:srgbClr val="FF0000"/>
                </a:solidFill>
              </a:rPr>
              <a:t>eWAT</a:t>
            </a:r>
            <a:r>
              <a:rPr lang="en-US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B69C70-A7B6-4B78-835C-89257EA2E5B6}"/>
              </a:ext>
            </a:extLst>
          </p:cNvPr>
          <p:cNvSpPr txBox="1"/>
          <p:nvPr/>
        </p:nvSpPr>
        <p:spPr>
          <a:xfrm>
            <a:off x="5160139" y="4801795"/>
            <a:ext cx="2123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Total GSK3β (</a:t>
            </a:r>
            <a:r>
              <a:rPr lang="en-US" dirty="0" err="1">
                <a:solidFill>
                  <a:srgbClr val="FF0000"/>
                </a:solidFill>
              </a:rPr>
              <a:t>eWAT</a:t>
            </a:r>
            <a:r>
              <a:rPr lang="en-US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AA7232E-6199-F42A-CC0A-6296312BD260}"/>
              </a:ext>
            </a:extLst>
          </p:cNvPr>
          <p:cNvSpPr/>
          <p:nvPr/>
        </p:nvSpPr>
        <p:spPr>
          <a:xfrm>
            <a:off x="2099517" y="4426744"/>
            <a:ext cx="1460500" cy="6545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F5661B-58CE-E6BA-A580-9094EE86C81C}"/>
              </a:ext>
            </a:extLst>
          </p:cNvPr>
          <p:cNvSpPr txBox="1"/>
          <p:nvPr/>
        </p:nvSpPr>
        <p:spPr>
          <a:xfrm>
            <a:off x="401656" y="4432463"/>
            <a:ext cx="1823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Pan AKT (soleus)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F16AE25-2072-33FB-BD82-6F089B72CC4E}"/>
              </a:ext>
            </a:extLst>
          </p:cNvPr>
          <p:cNvSpPr txBox="1"/>
          <p:nvPr/>
        </p:nvSpPr>
        <p:spPr>
          <a:xfrm>
            <a:off x="11062" y="4748206"/>
            <a:ext cx="2223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Total GSK3β (soleus)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1F3BAD8-5E99-C813-8CEE-932E8B6CAC6E}"/>
              </a:ext>
            </a:extLst>
          </p:cNvPr>
          <p:cNvSpPr/>
          <p:nvPr/>
        </p:nvSpPr>
        <p:spPr>
          <a:xfrm>
            <a:off x="7815077" y="3394992"/>
            <a:ext cx="1460500" cy="277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5941E11-B78E-B66C-07AE-3B9A8CF9EB7A}"/>
              </a:ext>
            </a:extLst>
          </p:cNvPr>
          <p:cNvSpPr txBox="1"/>
          <p:nvPr/>
        </p:nvSpPr>
        <p:spPr>
          <a:xfrm>
            <a:off x="7133708" y="3070581"/>
            <a:ext cx="225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p-Akt Ser473(soleus)</a:t>
            </a:r>
          </a:p>
        </p:txBody>
      </p:sp>
    </p:spTree>
    <p:extLst>
      <p:ext uri="{BB962C8B-B14F-4D97-AF65-F5344CB8AC3E}">
        <p14:creationId xmlns:p14="http://schemas.microsoft.com/office/powerpoint/2010/main" val="3610708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80CBE-C85E-FDE3-E4DB-93A9B91DD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0C4EB-B238-3A50-169D-A454ABFFD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490885" y="1342290"/>
            <a:ext cx="4041654" cy="1325563"/>
          </a:xfrm>
        </p:spPr>
        <p:txBody>
          <a:bodyPr/>
          <a:lstStyle/>
          <a:p>
            <a:r>
              <a:rPr lang="en-US" dirty="0"/>
              <a:t>Suppl Figure 4A</a:t>
            </a:r>
          </a:p>
        </p:txBody>
      </p:sp>
      <p:pic>
        <p:nvPicPr>
          <p:cNvPr id="4" name="Picture 3" descr="A blue paper with black lines&#10;&#10;AI-generated content may be incorrect.">
            <a:extLst>
              <a:ext uri="{FF2B5EF4-FFF2-40B4-BE49-F238E27FC236}">
                <a16:creationId xmlns:a16="http://schemas.microsoft.com/office/drawing/2014/main" id="{24837AE9-B847-D181-0415-28E8479D57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724" y="10913"/>
            <a:ext cx="5299364" cy="6858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D144A47-498B-3AC2-74A8-EA0CFFF7CFEC}"/>
              </a:ext>
            </a:extLst>
          </p:cNvPr>
          <p:cNvSpPr/>
          <p:nvPr/>
        </p:nvSpPr>
        <p:spPr>
          <a:xfrm>
            <a:off x="2146595" y="3646714"/>
            <a:ext cx="1460500" cy="6903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CABBEDB-72E8-6E65-B069-D5E1282463BE}"/>
              </a:ext>
            </a:extLst>
          </p:cNvPr>
          <p:cNvSpPr txBox="1"/>
          <p:nvPr/>
        </p:nvSpPr>
        <p:spPr>
          <a:xfrm>
            <a:off x="3580619" y="3942010"/>
            <a:ext cx="1699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Gapdh</a:t>
            </a:r>
            <a:r>
              <a:rPr lang="en-US" dirty="0">
                <a:solidFill>
                  <a:srgbClr val="FF0000"/>
                </a:solidFill>
              </a:rPr>
              <a:t> (soleus)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E11F60-E404-54B3-4ADF-5FB205C966CA}"/>
              </a:ext>
            </a:extLst>
          </p:cNvPr>
          <p:cNvSpPr txBox="1"/>
          <p:nvPr/>
        </p:nvSpPr>
        <p:spPr>
          <a:xfrm>
            <a:off x="3607095" y="3603068"/>
            <a:ext cx="2408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p-GSK3β Ser9 (soleus)</a:t>
            </a:r>
          </a:p>
        </p:txBody>
      </p:sp>
    </p:spTree>
    <p:extLst>
      <p:ext uri="{BB962C8B-B14F-4D97-AF65-F5344CB8AC3E}">
        <p14:creationId xmlns:p14="http://schemas.microsoft.com/office/powerpoint/2010/main" val="1865903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E2915-89EE-B26B-C604-0845CE670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paper with writing on it&#10;&#10;AI-generated content may be incorrect.">
            <a:extLst>
              <a:ext uri="{FF2B5EF4-FFF2-40B4-BE49-F238E27FC236}">
                <a16:creationId xmlns:a16="http://schemas.microsoft.com/office/drawing/2014/main" id="{E8F57E65-53FF-7899-D77D-5E5DF1731F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124" y="0"/>
            <a:ext cx="529936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66D96C-7E3D-C968-1C7C-84FF425F9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490885" y="1342290"/>
            <a:ext cx="4041654" cy="1325563"/>
          </a:xfrm>
        </p:spPr>
        <p:txBody>
          <a:bodyPr/>
          <a:lstStyle/>
          <a:p>
            <a:r>
              <a:rPr lang="en-US" dirty="0"/>
              <a:t>Suppl Figure 4A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C805074-A43A-81B6-08A7-B6183615F47C}"/>
              </a:ext>
            </a:extLst>
          </p:cNvPr>
          <p:cNvSpPr/>
          <p:nvPr/>
        </p:nvSpPr>
        <p:spPr>
          <a:xfrm>
            <a:off x="1871663" y="4193380"/>
            <a:ext cx="1307306" cy="30718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10AD2C-9A8C-DAD1-92B2-A93FA5D30991}"/>
              </a:ext>
            </a:extLst>
          </p:cNvPr>
          <p:cNvSpPr txBox="1"/>
          <p:nvPr/>
        </p:nvSpPr>
        <p:spPr>
          <a:xfrm>
            <a:off x="281399" y="3856989"/>
            <a:ext cx="2225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p-IRβ Y1150 (soleus)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4D0D2F-02A5-ECD6-3F64-1882CE3949FF}"/>
              </a:ext>
            </a:extLst>
          </p:cNvPr>
          <p:cNvSpPr/>
          <p:nvPr/>
        </p:nvSpPr>
        <p:spPr>
          <a:xfrm>
            <a:off x="3302795" y="4193379"/>
            <a:ext cx="1347786" cy="30718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14A850-B5AD-C970-2B54-4FEC1CFC0CF1}"/>
              </a:ext>
            </a:extLst>
          </p:cNvPr>
          <p:cNvSpPr txBox="1"/>
          <p:nvPr/>
        </p:nvSpPr>
        <p:spPr>
          <a:xfrm>
            <a:off x="3537936" y="3824047"/>
            <a:ext cx="2124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p-IRβ Y1150 (</a:t>
            </a:r>
            <a:r>
              <a:rPr lang="en-US" dirty="0" err="1">
                <a:solidFill>
                  <a:srgbClr val="FF0000"/>
                </a:solidFill>
              </a:rPr>
              <a:t>eWAT</a:t>
            </a:r>
            <a:r>
              <a:rPr lang="en-US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DBDDC5-12B5-9F87-5CE5-ACBC1A73BA97}"/>
              </a:ext>
            </a:extLst>
          </p:cNvPr>
          <p:cNvSpPr/>
          <p:nvPr/>
        </p:nvSpPr>
        <p:spPr>
          <a:xfrm>
            <a:off x="3307557" y="4869894"/>
            <a:ext cx="1514473" cy="30718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8F6D9D-758D-48CE-E7C7-4D5E2A303A24}"/>
              </a:ext>
            </a:extLst>
          </p:cNvPr>
          <p:cNvSpPr txBox="1"/>
          <p:nvPr/>
        </p:nvSpPr>
        <p:spPr>
          <a:xfrm>
            <a:off x="3178969" y="5412340"/>
            <a:ext cx="1773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Total IRβ (</a:t>
            </a:r>
            <a:r>
              <a:rPr lang="en-US" dirty="0" err="1">
                <a:solidFill>
                  <a:srgbClr val="FF0000"/>
                </a:solidFill>
              </a:rPr>
              <a:t>eWAT</a:t>
            </a:r>
            <a:r>
              <a:rPr lang="en-US" dirty="0">
                <a:solidFill>
                  <a:srgbClr val="FF0000"/>
                </a:solidFill>
              </a:rPr>
              <a:t>)</a:t>
            </a:r>
          </a:p>
        </p:txBody>
      </p:sp>
      <p:pic>
        <p:nvPicPr>
          <p:cNvPr id="12" name="Picture 11" descr="A blue square paper with writing on it&#10;&#10;AI-generated content may be incorrect.">
            <a:extLst>
              <a:ext uri="{FF2B5EF4-FFF2-40B4-BE49-F238E27FC236}">
                <a16:creationId xmlns:a16="http://schemas.microsoft.com/office/drawing/2014/main" id="{27F57A64-EFF3-E98B-CA63-0FD2B621A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652" y="-15756"/>
            <a:ext cx="5299364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173AD99-8D00-E0D2-1DC4-F4E88C824AF6}"/>
              </a:ext>
            </a:extLst>
          </p:cNvPr>
          <p:cNvSpPr/>
          <p:nvPr/>
        </p:nvSpPr>
        <p:spPr>
          <a:xfrm>
            <a:off x="7366939" y="960933"/>
            <a:ext cx="1514473" cy="30718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D2D3C4-64D0-25B3-F869-D20657729D04}"/>
              </a:ext>
            </a:extLst>
          </p:cNvPr>
          <p:cNvSpPr txBox="1"/>
          <p:nvPr/>
        </p:nvSpPr>
        <p:spPr>
          <a:xfrm>
            <a:off x="5534620" y="908116"/>
            <a:ext cx="1891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Total IRβ (Soleus)</a:t>
            </a:r>
          </a:p>
        </p:txBody>
      </p:sp>
    </p:spTree>
    <p:extLst>
      <p:ext uri="{BB962C8B-B14F-4D97-AF65-F5344CB8AC3E}">
        <p14:creationId xmlns:p14="http://schemas.microsoft.com/office/powerpoint/2010/main" val="3531088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4195C8-81F3-C338-EE81-89DCC3086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B8EE8FE-6A44-1D62-2BD2-44D6A3951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641" y="-15753"/>
            <a:ext cx="529936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67AC20-E25C-C401-49AD-7652F87B9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490885" y="1342290"/>
            <a:ext cx="4041654" cy="1325563"/>
          </a:xfrm>
        </p:spPr>
        <p:txBody>
          <a:bodyPr/>
          <a:lstStyle/>
          <a:p>
            <a:r>
              <a:rPr lang="en-US" dirty="0"/>
              <a:t>Suppl Figure 4C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6A953D-2814-1FB9-C492-C4B9D36B3EE9}"/>
              </a:ext>
            </a:extLst>
          </p:cNvPr>
          <p:cNvSpPr/>
          <p:nvPr/>
        </p:nvSpPr>
        <p:spPr>
          <a:xfrm>
            <a:off x="3945177" y="413787"/>
            <a:ext cx="1541223" cy="18341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E07558-E80B-FA4C-E75A-F000511E09A6}"/>
              </a:ext>
            </a:extLst>
          </p:cNvPr>
          <p:cNvSpPr txBox="1"/>
          <p:nvPr/>
        </p:nvSpPr>
        <p:spPr>
          <a:xfrm>
            <a:off x="5486400" y="1024295"/>
            <a:ext cx="3103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p-PKA Substrates (</a:t>
            </a:r>
            <a:r>
              <a:rPr lang="en-US" dirty="0" err="1">
                <a:solidFill>
                  <a:srgbClr val="FF0000"/>
                </a:solidFill>
              </a:rPr>
              <a:t>RRxxS</a:t>
            </a:r>
            <a:r>
              <a:rPr lang="en-US" dirty="0">
                <a:solidFill>
                  <a:srgbClr val="FF0000"/>
                </a:solidFill>
              </a:rPr>
              <a:t>/T*)</a:t>
            </a:r>
          </a:p>
        </p:txBody>
      </p:sp>
    </p:spTree>
    <p:extLst>
      <p:ext uri="{BB962C8B-B14F-4D97-AF65-F5344CB8AC3E}">
        <p14:creationId xmlns:p14="http://schemas.microsoft.com/office/powerpoint/2010/main" val="2360966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56213-8D01-D8EA-5B02-8565BDB86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DFA75C5-1BCA-4003-2B4D-083148FE8F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7772400" cy="60059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C97115-C035-4014-D343-865147537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490885" y="1342290"/>
            <a:ext cx="4041654" cy="1325563"/>
          </a:xfrm>
        </p:spPr>
        <p:txBody>
          <a:bodyPr/>
          <a:lstStyle/>
          <a:p>
            <a:r>
              <a:rPr lang="en-US" dirty="0"/>
              <a:t>Suppl Figure 4G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33D3C8-8116-2EF2-3693-6C817E7AD32A}"/>
              </a:ext>
            </a:extLst>
          </p:cNvPr>
          <p:cNvSpPr/>
          <p:nvPr/>
        </p:nvSpPr>
        <p:spPr>
          <a:xfrm>
            <a:off x="5989877" y="540787"/>
            <a:ext cx="1541223" cy="21008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8DF343-F78F-9DB3-77B5-EE024D93E9DD}"/>
              </a:ext>
            </a:extLst>
          </p:cNvPr>
          <p:cNvSpPr txBox="1"/>
          <p:nvPr/>
        </p:nvSpPr>
        <p:spPr>
          <a:xfrm>
            <a:off x="7531100" y="1151295"/>
            <a:ext cx="3103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p-PKA Substrates (</a:t>
            </a:r>
            <a:r>
              <a:rPr lang="en-US" dirty="0" err="1">
                <a:solidFill>
                  <a:srgbClr val="FF0000"/>
                </a:solidFill>
              </a:rPr>
              <a:t>RRxxS</a:t>
            </a:r>
            <a:r>
              <a:rPr lang="en-US" dirty="0">
                <a:solidFill>
                  <a:srgbClr val="FF0000"/>
                </a:solidFill>
              </a:rPr>
              <a:t>/T*)</a:t>
            </a:r>
          </a:p>
        </p:txBody>
      </p:sp>
    </p:spTree>
    <p:extLst>
      <p:ext uri="{BB962C8B-B14F-4D97-AF65-F5344CB8AC3E}">
        <p14:creationId xmlns:p14="http://schemas.microsoft.com/office/powerpoint/2010/main" val="2505477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BC6CD-5950-3C30-0EC9-5A85295E2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196C479-CF6C-547A-CC82-0C3488BA1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724946" y="779320"/>
            <a:ext cx="6858001" cy="52993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1C542E4-7D11-3CD7-D696-688AA46BCA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11615" y="781109"/>
            <a:ext cx="6873757" cy="53115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139400-2D9F-BEA8-B1F8-26552D38E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490885" y="1342290"/>
            <a:ext cx="4041654" cy="1325563"/>
          </a:xfrm>
        </p:spPr>
        <p:txBody>
          <a:bodyPr/>
          <a:lstStyle/>
          <a:p>
            <a:r>
              <a:rPr lang="en-US" dirty="0"/>
              <a:t>Suppl Figure 5A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6F2811-737D-5C92-B51F-46A70DAE324E}"/>
              </a:ext>
            </a:extLst>
          </p:cNvPr>
          <p:cNvSpPr/>
          <p:nvPr/>
        </p:nvSpPr>
        <p:spPr>
          <a:xfrm>
            <a:off x="4651407" y="1773239"/>
            <a:ext cx="543445" cy="1947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2FD55D-9CA1-1BCC-4A5B-A9492311BBE5}"/>
              </a:ext>
            </a:extLst>
          </p:cNvPr>
          <p:cNvSpPr txBox="1"/>
          <p:nvPr/>
        </p:nvSpPr>
        <p:spPr>
          <a:xfrm>
            <a:off x="5194852" y="1645782"/>
            <a:ext cx="1513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p-AKT Ser473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75AED6-678B-1F19-89E2-7558126A18FB}"/>
              </a:ext>
            </a:extLst>
          </p:cNvPr>
          <p:cNvSpPr/>
          <p:nvPr/>
        </p:nvSpPr>
        <p:spPr>
          <a:xfrm>
            <a:off x="10160336" y="2573339"/>
            <a:ext cx="543445" cy="1947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F45163-779D-D1DE-7371-0FE6CF332FA7}"/>
              </a:ext>
            </a:extLst>
          </p:cNvPr>
          <p:cNvSpPr txBox="1"/>
          <p:nvPr/>
        </p:nvSpPr>
        <p:spPr>
          <a:xfrm>
            <a:off x="10003094" y="2768048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Gapdh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580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A3BC5-1AE2-BF4C-1F5F-294071A85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3450F3C-ADA7-4A5D-CAB0-72052347F4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7148" y="0"/>
            <a:ext cx="5263101" cy="68110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B32151-24AF-CF4D-153E-F138A59100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38380" y="779318"/>
            <a:ext cx="6858000" cy="52993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ED0BBE-E1B4-98A8-74FC-65881DA3B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490885" y="1342290"/>
            <a:ext cx="4041654" cy="1325563"/>
          </a:xfrm>
        </p:spPr>
        <p:txBody>
          <a:bodyPr/>
          <a:lstStyle/>
          <a:p>
            <a:r>
              <a:rPr lang="en-US" dirty="0"/>
              <a:t>Suppl Figure 5A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5808B0-A9B5-BAC6-9D74-09E2936CEC17}"/>
              </a:ext>
            </a:extLst>
          </p:cNvPr>
          <p:cNvSpPr/>
          <p:nvPr/>
        </p:nvSpPr>
        <p:spPr>
          <a:xfrm>
            <a:off x="4686332" y="2182814"/>
            <a:ext cx="543445" cy="1947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880800-B9F2-1606-F281-45474BCBBBD8}"/>
              </a:ext>
            </a:extLst>
          </p:cNvPr>
          <p:cNvSpPr txBox="1"/>
          <p:nvPr/>
        </p:nvSpPr>
        <p:spPr>
          <a:xfrm>
            <a:off x="5229777" y="2055357"/>
            <a:ext cx="1612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p-GSK3β Ser9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C09F7A-FE36-5D15-AE9C-177C159CE7A2}"/>
              </a:ext>
            </a:extLst>
          </p:cNvPr>
          <p:cNvSpPr/>
          <p:nvPr/>
        </p:nvSpPr>
        <p:spPr>
          <a:xfrm>
            <a:off x="10439375" y="545554"/>
            <a:ext cx="543445" cy="1947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18FCCD-F0A4-83C8-8722-13CB96313262}"/>
              </a:ext>
            </a:extLst>
          </p:cNvPr>
          <p:cNvSpPr txBox="1"/>
          <p:nvPr/>
        </p:nvSpPr>
        <p:spPr>
          <a:xfrm>
            <a:off x="10916318" y="529359"/>
            <a:ext cx="1381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Total GSK3β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B51848-CD53-AC9B-5099-AE438B816B96}"/>
              </a:ext>
            </a:extLst>
          </p:cNvPr>
          <p:cNvSpPr/>
          <p:nvPr/>
        </p:nvSpPr>
        <p:spPr>
          <a:xfrm>
            <a:off x="10505877" y="3260529"/>
            <a:ext cx="543445" cy="1947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5887D78-8221-B5A6-643A-9E1B06A0557F}"/>
              </a:ext>
            </a:extLst>
          </p:cNvPr>
          <p:cNvSpPr txBox="1"/>
          <p:nvPr/>
        </p:nvSpPr>
        <p:spPr>
          <a:xfrm>
            <a:off x="10590081" y="2917435"/>
            <a:ext cx="1499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p-AKT Thr308</a:t>
            </a:r>
          </a:p>
        </p:txBody>
      </p:sp>
    </p:spTree>
    <p:extLst>
      <p:ext uri="{BB962C8B-B14F-4D97-AF65-F5344CB8AC3E}">
        <p14:creationId xmlns:p14="http://schemas.microsoft.com/office/powerpoint/2010/main" val="33644825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173504-1188-BBFD-C13A-94BB7C158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A092C5-7459-1BDC-E883-70E058C3E8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09863" y="782861"/>
            <a:ext cx="6889171" cy="5323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97591B-C3AC-5E56-2E8F-D5A182000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490886" y="1358048"/>
            <a:ext cx="4041654" cy="1325563"/>
          </a:xfrm>
        </p:spPr>
        <p:txBody>
          <a:bodyPr/>
          <a:lstStyle/>
          <a:p>
            <a:r>
              <a:rPr lang="en-US" dirty="0"/>
              <a:t>Suppl Figure 5A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AB6ECA-16E8-5072-3C06-21C1D1746D32}"/>
              </a:ext>
            </a:extLst>
          </p:cNvPr>
          <p:cNvSpPr/>
          <p:nvPr/>
        </p:nvSpPr>
        <p:spPr>
          <a:xfrm>
            <a:off x="4088065" y="1414188"/>
            <a:ext cx="815167" cy="1947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A7B174-30C4-0196-7C9C-CC8B9D6E035E}"/>
              </a:ext>
            </a:extLst>
          </p:cNvPr>
          <p:cNvSpPr txBox="1"/>
          <p:nvPr/>
        </p:nvSpPr>
        <p:spPr>
          <a:xfrm>
            <a:off x="5529943" y="1326876"/>
            <a:ext cx="986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Pan AKT</a:t>
            </a:r>
          </a:p>
        </p:txBody>
      </p:sp>
    </p:spTree>
    <p:extLst>
      <p:ext uri="{BB962C8B-B14F-4D97-AF65-F5344CB8AC3E}">
        <p14:creationId xmlns:p14="http://schemas.microsoft.com/office/powerpoint/2010/main" val="39912291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467DE86-A063-1FAA-0BAD-585E9396394A}"/>
              </a:ext>
            </a:extLst>
          </p:cNvPr>
          <p:cNvSpPr txBox="1">
            <a:spLocks/>
          </p:cNvSpPr>
          <p:nvPr/>
        </p:nvSpPr>
        <p:spPr>
          <a:xfrm rot="16200000">
            <a:off x="-1490886" y="1358048"/>
            <a:ext cx="404165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 Figure 6A</a:t>
            </a:r>
          </a:p>
        </p:txBody>
      </p:sp>
      <p:pic>
        <p:nvPicPr>
          <p:cNvPr id="6" name="Picture 5" descr="A blue paper with black lines&#10;&#10;AI-generated content may be incorrect.">
            <a:extLst>
              <a:ext uri="{FF2B5EF4-FFF2-40B4-BE49-F238E27FC236}">
                <a16:creationId xmlns:a16="http://schemas.microsoft.com/office/drawing/2014/main" id="{775EFF36-8890-3A09-9D5E-0326BCB660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453" y="0"/>
            <a:ext cx="5299364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51628EB-A256-80FC-37B7-9A9C7AE7E066}"/>
              </a:ext>
            </a:extLst>
          </p:cNvPr>
          <p:cNvSpPr/>
          <p:nvPr/>
        </p:nvSpPr>
        <p:spPr>
          <a:xfrm>
            <a:off x="4233208" y="528816"/>
            <a:ext cx="970163" cy="1947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A23CE7-C707-7381-680B-15C1F96176F0}"/>
              </a:ext>
            </a:extLst>
          </p:cNvPr>
          <p:cNvSpPr/>
          <p:nvPr/>
        </p:nvSpPr>
        <p:spPr>
          <a:xfrm>
            <a:off x="4167893" y="1176757"/>
            <a:ext cx="970163" cy="1947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E7DA61-704C-A3D3-F2F5-9C2C1E1F4638}"/>
              </a:ext>
            </a:extLst>
          </p:cNvPr>
          <p:cNvSpPr/>
          <p:nvPr/>
        </p:nvSpPr>
        <p:spPr>
          <a:xfrm>
            <a:off x="4146121" y="2272586"/>
            <a:ext cx="970163" cy="1947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93869F-171D-15E4-3B2E-7D0C6FF3192C}"/>
              </a:ext>
            </a:extLst>
          </p:cNvPr>
          <p:cNvSpPr/>
          <p:nvPr/>
        </p:nvSpPr>
        <p:spPr>
          <a:xfrm>
            <a:off x="4138863" y="3143442"/>
            <a:ext cx="970163" cy="1947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26952B-7736-120D-93D8-749B4581A8A5}"/>
              </a:ext>
            </a:extLst>
          </p:cNvPr>
          <p:cNvSpPr txBox="1"/>
          <p:nvPr/>
        </p:nvSpPr>
        <p:spPr>
          <a:xfrm>
            <a:off x="5203371" y="441504"/>
            <a:ext cx="1513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p-AKT Ser473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8EA455-0418-1381-6BE9-F524B7DDF95C}"/>
              </a:ext>
            </a:extLst>
          </p:cNvPr>
          <p:cNvSpPr txBox="1"/>
          <p:nvPr/>
        </p:nvSpPr>
        <p:spPr>
          <a:xfrm>
            <a:off x="5676930" y="2185274"/>
            <a:ext cx="98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Pan AKT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84C158-E84B-881F-A7F5-B151B0668FF5}"/>
              </a:ext>
            </a:extLst>
          </p:cNvPr>
          <p:cNvSpPr txBox="1"/>
          <p:nvPr/>
        </p:nvSpPr>
        <p:spPr>
          <a:xfrm>
            <a:off x="5730224" y="2968819"/>
            <a:ext cx="1131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Total GSK</a:t>
            </a:r>
          </a:p>
        </p:txBody>
      </p:sp>
      <p:pic>
        <p:nvPicPr>
          <p:cNvPr id="17" name="Picture 16" descr="A blue paper with black lines&#10;&#10;AI-generated content may be incorrect.">
            <a:extLst>
              <a:ext uri="{FF2B5EF4-FFF2-40B4-BE49-F238E27FC236}">
                <a16:creationId xmlns:a16="http://schemas.microsoft.com/office/drawing/2014/main" id="{FB6472B7-D3C7-6172-E18C-4464FFF29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2890" y="0"/>
            <a:ext cx="5299364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66F0A97-3970-6828-2F4A-C28B7596BBDF}"/>
              </a:ext>
            </a:extLst>
          </p:cNvPr>
          <p:cNvSpPr/>
          <p:nvPr/>
        </p:nvSpPr>
        <p:spPr>
          <a:xfrm>
            <a:off x="9814384" y="3944302"/>
            <a:ext cx="970163" cy="1947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49CF32-BD2A-1F9C-DAE1-EC92EFEBFAF5}"/>
              </a:ext>
            </a:extLst>
          </p:cNvPr>
          <p:cNvSpPr txBox="1"/>
          <p:nvPr/>
        </p:nvSpPr>
        <p:spPr>
          <a:xfrm>
            <a:off x="10960620" y="4041656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Gapdh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948E69-39A4-9878-B688-08AFCAA96A06}"/>
              </a:ext>
            </a:extLst>
          </p:cNvPr>
          <p:cNvSpPr txBox="1"/>
          <p:nvPr/>
        </p:nvSpPr>
        <p:spPr>
          <a:xfrm>
            <a:off x="5676930" y="1128723"/>
            <a:ext cx="1612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p-GSK3β Ser9 </a:t>
            </a:r>
          </a:p>
        </p:txBody>
      </p:sp>
    </p:spTree>
    <p:extLst>
      <p:ext uri="{BB962C8B-B14F-4D97-AF65-F5344CB8AC3E}">
        <p14:creationId xmlns:p14="http://schemas.microsoft.com/office/powerpoint/2010/main" val="3800830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B524B-55B2-1502-F06D-41DBB36E7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48C0A9B-7E63-5628-B56B-8AFDDC60645C}"/>
              </a:ext>
            </a:extLst>
          </p:cNvPr>
          <p:cNvSpPr txBox="1">
            <a:spLocks/>
          </p:cNvSpPr>
          <p:nvPr/>
        </p:nvSpPr>
        <p:spPr>
          <a:xfrm rot="16200000">
            <a:off x="-1490886" y="1358048"/>
            <a:ext cx="404165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 Figure 6C</a:t>
            </a:r>
          </a:p>
        </p:txBody>
      </p:sp>
      <p:pic>
        <p:nvPicPr>
          <p:cNvPr id="3" name="Picture 2" descr="A blue paper with black text&#10;&#10;AI-generated content may be incorrect.">
            <a:extLst>
              <a:ext uri="{FF2B5EF4-FFF2-40B4-BE49-F238E27FC236}">
                <a16:creationId xmlns:a16="http://schemas.microsoft.com/office/drawing/2014/main" id="{9CCEA7B4-EF1D-A8A4-EA10-B1995F91B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723" y="0"/>
            <a:ext cx="5299364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AB25605-FC02-CA2D-8F9A-3C9C1A0636BD}"/>
              </a:ext>
            </a:extLst>
          </p:cNvPr>
          <p:cNvSpPr/>
          <p:nvPr/>
        </p:nvSpPr>
        <p:spPr>
          <a:xfrm>
            <a:off x="2268484" y="1505000"/>
            <a:ext cx="970163" cy="1947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F10B8D-E108-C524-0911-F4BB912499D6}"/>
              </a:ext>
            </a:extLst>
          </p:cNvPr>
          <p:cNvSpPr txBox="1"/>
          <p:nvPr/>
        </p:nvSpPr>
        <p:spPr>
          <a:xfrm>
            <a:off x="3238647" y="1417688"/>
            <a:ext cx="1513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p-AKT Ser473</a:t>
            </a:r>
          </a:p>
        </p:txBody>
      </p:sp>
      <p:pic>
        <p:nvPicPr>
          <p:cNvPr id="8" name="Picture 7" descr="A blue paper with black lines&#10;&#10;AI-generated content may be incorrect.">
            <a:extLst>
              <a:ext uri="{FF2B5EF4-FFF2-40B4-BE49-F238E27FC236}">
                <a16:creationId xmlns:a16="http://schemas.microsoft.com/office/drawing/2014/main" id="{92F8D026-675B-84AD-9D66-61C94B0E6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087" y="0"/>
            <a:ext cx="5299364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1632608-D435-B562-C3EC-D750ED0D17C4}"/>
              </a:ext>
            </a:extLst>
          </p:cNvPr>
          <p:cNvSpPr/>
          <p:nvPr/>
        </p:nvSpPr>
        <p:spPr>
          <a:xfrm>
            <a:off x="7535561" y="2291879"/>
            <a:ext cx="1004282" cy="1947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6FF762-4828-7584-A53A-0E2F5C303C28}"/>
              </a:ext>
            </a:extLst>
          </p:cNvPr>
          <p:cNvSpPr txBox="1"/>
          <p:nvPr/>
        </p:nvSpPr>
        <p:spPr>
          <a:xfrm>
            <a:off x="10486955" y="2204567"/>
            <a:ext cx="1612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p-GSK3β Ser9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2D1F94-F700-3D18-5335-652572B868D0}"/>
              </a:ext>
            </a:extLst>
          </p:cNvPr>
          <p:cNvSpPr/>
          <p:nvPr/>
        </p:nvSpPr>
        <p:spPr>
          <a:xfrm>
            <a:off x="7546781" y="3092106"/>
            <a:ext cx="1004282" cy="1947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F41EC6-56C2-3619-E36F-5A53414E704E}"/>
              </a:ext>
            </a:extLst>
          </p:cNvPr>
          <p:cNvSpPr txBox="1"/>
          <p:nvPr/>
        </p:nvSpPr>
        <p:spPr>
          <a:xfrm>
            <a:off x="11087747" y="3090929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Gapdh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8389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D0509-4BA4-7250-FD29-ABE0E4BAD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blue paper with black writing&#10;&#10;AI-generated content may be incorrect.">
            <a:extLst>
              <a:ext uri="{FF2B5EF4-FFF2-40B4-BE49-F238E27FC236}">
                <a16:creationId xmlns:a16="http://schemas.microsoft.com/office/drawing/2014/main" id="{0F5AB5DE-A665-27BA-E50E-ED1655D2A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7631" y="0"/>
            <a:ext cx="5299364" cy="6858000"/>
          </a:xfrm>
          <a:prstGeom prst="rect">
            <a:avLst/>
          </a:prstGeom>
        </p:spPr>
      </p:pic>
      <p:pic>
        <p:nvPicPr>
          <p:cNvPr id="7" name="Picture 6" descr="A blue paper with writing on it&#10;&#10;AI-generated content may be incorrect.">
            <a:extLst>
              <a:ext uri="{FF2B5EF4-FFF2-40B4-BE49-F238E27FC236}">
                <a16:creationId xmlns:a16="http://schemas.microsoft.com/office/drawing/2014/main" id="{BF503D6A-0AF7-F142-8855-AC3D5A192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725" y="31261"/>
            <a:ext cx="5299364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50D1D5E-107B-AFD5-ACB2-7DF2DC61A732}"/>
              </a:ext>
            </a:extLst>
          </p:cNvPr>
          <p:cNvSpPr txBox="1">
            <a:spLocks/>
          </p:cNvSpPr>
          <p:nvPr/>
        </p:nvSpPr>
        <p:spPr>
          <a:xfrm rot="16200000">
            <a:off x="-1490886" y="1358048"/>
            <a:ext cx="404165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 Figure 6C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A90245-FBBB-BFC1-8027-568F8D583FD0}"/>
              </a:ext>
            </a:extLst>
          </p:cNvPr>
          <p:cNvSpPr/>
          <p:nvPr/>
        </p:nvSpPr>
        <p:spPr>
          <a:xfrm>
            <a:off x="1905051" y="1013510"/>
            <a:ext cx="970163" cy="1947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296C42-0051-7E87-BA6B-A08955CC7498}"/>
              </a:ext>
            </a:extLst>
          </p:cNvPr>
          <p:cNvSpPr txBox="1"/>
          <p:nvPr/>
        </p:nvSpPr>
        <p:spPr>
          <a:xfrm>
            <a:off x="2875214" y="791249"/>
            <a:ext cx="1035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Total </a:t>
            </a:r>
            <a:r>
              <a:rPr lang="en-US" dirty="0" err="1">
                <a:solidFill>
                  <a:srgbClr val="FF0000"/>
                </a:solidFill>
              </a:rPr>
              <a:t>IR</a:t>
            </a:r>
            <a:r>
              <a:rPr lang="en-US" dirty="0" err="1">
                <a:solidFill>
                  <a:srgbClr val="FF0000"/>
                </a:solidFill>
                <a:latin typeface="Symbol" pitchFamily="2" charset="2"/>
              </a:rPr>
              <a:t>b</a:t>
            </a:r>
            <a:endParaRPr lang="en-US" dirty="0">
              <a:solidFill>
                <a:srgbClr val="FF0000"/>
              </a:solidFill>
              <a:latin typeface="Symbol" pitchFamily="2" charset="2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0B6C0A-37F0-4900-3B04-3F427A4DABA2}"/>
              </a:ext>
            </a:extLst>
          </p:cNvPr>
          <p:cNvSpPr/>
          <p:nvPr/>
        </p:nvSpPr>
        <p:spPr>
          <a:xfrm>
            <a:off x="7213819" y="1351344"/>
            <a:ext cx="1004282" cy="1947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D8C36B-D0D5-0BD8-9BB6-C55AAEFC72FC}"/>
              </a:ext>
            </a:extLst>
          </p:cNvPr>
          <p:cNvSpPr txBox="1"/>
          <p:nvPr/>
        </p:nvSpPr>
        <p:spPr>
          <a:xfrm>
            <a:off x="7674356" y="1753965"/>
            <a:ext cx="1381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Total GSK3β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6C96B0-CBFF-2033-B13D-4FDF2D715716}"/>
              </a:ext>
            </a:extLst>
          </p:cNvPr>
          <p:cNvSpPr/>
          <p:nvPr/>
        </p:nvSpPr>
        <p:spPr>
          <a:xfrm>
            <a:off x="7235589" y="1607183"/>
            <a:ext cx="1004282" cy="1947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573952A-40C1-D759-6F05-FC32B80DCFCD}"/>
              </a:ext>
            </a:extLst>
          </p:cNvPr>
          <p:cNvSpPr txBox="1"/>
          <p:nvPr/>
        </p:nvSpPr>
        <p:spPr>
          <a:xfrm>
            <a:off x="7479574" y="988401"/>
            <a:ext cx="98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Pan AKT</a:t>
            </a:r>
          </a:p>
        </p:txBody>
      </p:sp>
    </p:spTree>
    <p:extLst>
      <p:ext uri="{BB962C8B-B14F-4D97-AF65-F5344CB8AC3E}">
        <p14:creationId xmlns:p14="http://schemas.microsoft.com/office/powerpoint/2010/main" val="27036115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B2226-02F6-FEDF-9549-C7AE59378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blue sheet&#10;&#10;AI-generated content may be incorrect.">
            <a:extLst>
              <a:ext uri="{FF2B5EF4-FFF2-40B4-BE49-F238E27FC236}">
                <a16:creationId xmlns:a16="http://schemas.microsoft.com/office/drawing/2014/main" id="{22AB93D1-056A-3E99-4204-4AB6D4C038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570" y="0"/>
            <a:ext cx="7772400" cy="600594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66CB18C-0F1F-E3F9-6448-32E2C78559A2}"/>
              </a:ext>
            </a:extLst>
          </p:cNvPr>
          <p:cNvSpPr txBox="1">
            <a:spLocks/>
          </p:cNvSpPr>
          <p:nvPr/>
        </p:nvSpPr>
        <p:spPr>
          <a:xfrm rot="16200000">
            <a:off x="-1574217" y="1700949"/>
            <a:ext cx="404165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 Figure 5A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1B1A44-D237-8160-F76E-47AA91DEB658}"/>
              </a:ext>
            </a:extLst>
          </p:cNvPr>
          <p:cNvSpPr/>
          <p:nvPr/>
        </p:nvSpPr>
        <p:spPr>
          <a:xfrm>
            <a:off x="5280661" y="1704537"/>
            <a:ext cx="617220" cy="1947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B189F0-2C51-52EE-54FD-43A74F685438}"/>
              </a:ext>
            </a:extLst>
          </p:cNvPr>
          <p:cNvSpPr txBox="1"/>
          <p:nvPr/>
        </p:nvSpPr>
        <p:spPr>
          <a:xfrm>
            <a:off x="5109754" y="852055"/>
            <a:ext cx="1460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p-Akt Ser473</a:t>
            </a:r>
          </a:p>
        </p:txBody>
      </p:sp>
    </p:spTree>
    <p:extLst>
      <p:ext uri="{BB962C8B-B14F-4D97-AF65-F5344CB8AC3E}">
        <p14:creationId xmlns:p14="http://schemas.microsoft.com/office/powerpoint/2010/main" val="28727672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58945-FC02-8AAD-5100-D631A815B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file folder with black writing&#10;&#10;AI-generated content may be incorrect.">
            <a:extLst>
              <a:ext uri="{FF2B5EF4-FFF2-40B4-BE49-F238E27FC236}">
                <a16:creationId xmlns:a16="http://schemas.microsoft.com/office/drawing/2014/main" id="{4A4116D4-5A1C-6314-9403-A8ABA610E5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950" y="0"/>
            <a:ext cx="7772400" cy="600594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FFCFB94-7565-A550-2927-C8B8A424D32F}"/>
              </a:ext>
            </a:extLst>
          </p:cNvPr>
          <p:cNvSpPr txBox="1">
            <a:spLocks/>
          </p:cNvSpPr>
          <p:nvPr/>
        </p:nvSpPr>
        <p:spPr>
          <a:xfrm rot="16200000">
            <a:off x="-1574217" y="1700949"/>
            <a:ext cx="404165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Figure 5A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3DE1D4-A8B5-9D7C-852E-D08C88B0B0A8}"/>
              </a:ext>
            </a:extLst>
          </p:cNvPr>
          <p:cNvSpPr/>
          <p:nvPr/>
        </p:nvSpPr>
        <p:spPr>
          <a:xfrm>
            <a:off x="5325111" y="3596837"/>
            <a:ext cx="617220" cy="1947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FEFE06-4297-3CDC-5B03-895EBE2277F9}"/>
              </a:ext>
            </a:extLst>
          </p:cNvPr>
          <p:cNvSpPr txBox="1"/>
          <p:nvPr/>
        </p:nvSpPr>
        <p:spPr>
          <a:xfrm>
            <a:off x="5325111" y="3791546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Gapdh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E043C8-4F05-5A81-98A0-C96FA9E86CC9}"/>
              </a:ext>
            </a:extLst>
          </p:cNvPr>
          <p:cNvSpPr/>
          <p:nvPr/>
        </p:nvSpPr>
        <p:spPr>
          <a:xfrm>
            <a:off x="5393266" y="2871745"/>
            <a:ext cx="568962" cy="1947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C8808A-0E21-04C5-2467-C1AD44F8C772}"/>
              </a:ext>
            </a:extLst>
          </p:cNvPr>
          <p:cNvSpPr txBox="1"/>
          <p:nvPr/>
        </p:nvSpPr>
        <p:spPr>
          <a:xfrm>
            <a:off x="4008079" y="2784433"/>
            <a:ext cx="1385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Total GSK3</a:t>
            </a:r>
            <a:r>
              <a:rPr lang="en-US" dirty="0">
                <a:solidFill>
                  <a:srgbClr val="FF0000"/>
                </a:solidFill>
                <a:latin typeface="Symbol" pitchFamily="2" charset="2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1951522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FD461-E44D-CC47-4E61-EFE4D7F4C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paper with black writing on it&#10;&#10;AI-generated content may be incorrect.">
            <a:extLst>
              <a:ext uri="{FF2B5EF4-FFF2-40B4-BE49-F238E27FC236}">
                <a16:creationId xmlns:a16="http://schemas.microsoft.com/office/drawing/2014/main" id="{EB13966D-9FFE-004A-6049-32326D215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7772400" cy="600594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AE62F92-4B15-21C2-5738-168057B762DC}"/>
              </a:ext>
            </a:extLst>
          </p:cNvPr>
          <p:cNvSpPr txBox="1">
            <a:spLocks/>
          </p:cNvSpPr>
          <p:nvPr/>
        </p:nvSpPr>
        <p:spPr>
          <a:xfrm rot="16200000">
            <a:off x="-1574217" y="1700949"/>
            <a:ext cx="404165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Figure 5A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23041F-8879-3259-C822-CFE050894969}"/>
              </a:ext>
            </a:extLst>
          </p:cNvPr>
          <p:cNvSpPr/>
          <p:nvPr/>
        </p:nvSpPr>
        <p:spPr>
          <a:xfrm>
            <a:off x="2823486" y="2256890"/>
            <a:ext cx="568962" cy="1947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C21D79-53BF-205C-CAF3-8910BB07A345}"/>
              </a:ext>
            </a:extLst>
          </p:cNvPr>
          <p:cNvSpPr txBox="1"/>
          <p:nvPr/>
        </p:nvSpPr>
        <p:spPr>
          <a:xfrm>
            <a:off x="1903737" y="2169578"/>
            <a:ext cx="98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Pan AKT</a:t>
            </a:r>
            <a:endParaRPr lang="en-US" dirty="0">
              <a:solidFill>
                <a:srgbClr val="FF0000"/>
              </a:solidFill>
              <a:latin typeface="Symbol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5529092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5613B-F62C-70DD-73A2-48DCE49A1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blue sheet&#10;&#10;AI-generated content may be incorrect.">
            <a:extLst>
              <a:ext uri="{FF2B5EF4-FFF2-40B4-BE49-F238E27FC236}">
                <a16:creationId xmlns:a16="http://schemas.microsoft.com/office/drawing/2014/main" id="{159DB927-7941-DC89-D248-CB5C5DBBE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445" y="0"/>
            <a:ext cx="5299364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8F978B8-6A99-8883-69AF-91A40FDC616D}"/>
              </a:ext>
            </a:extLst>
          </p:cNvPr>
          <p:cNvSpPr txBox="1">
            <a:spLocks/>
          </p:cNvSpPr>
          <p:nvPr/>
        </p:nvSpPr>
        <p:spPr>
          <a:xfrm rot="16200000">
            <a:off x="-1574217" y="1700949"/>
            <a:ext cx="404165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Figure 5C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25F48C-0098-FEF7-CEA7-0D4921C959DD}"/>
              </a:ext>
            </a:extLst>
          </p:cNvPr>
          <p:cNvSpPr/>
          <p:nvPr/>
        </p:nvSpPr>
        <p:spPr>
          <a:xfrm>
            <a:off x="1825613" y="3592900"/>
            <a:ext cx="753324" cy="17456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93A8F0-438A-2B9C-D05A-6F149DB9F1D0}"/>
              </a:ext>
            </a:extLst>
          </p:cNvPr>
          <p:cNvSpPr txBox="1"/>
          <p:nvPr/>
        </p:nvSpPr>
        <p:spPr>
          <a:xfrm>
            <a:off x="2578937" y="5085584"/>
            <a:ext cx="2868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p-Akt substrates (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RxRxxS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/T*)</a:t>
            </a:r>
          </a:p>
        </p:txBody>
      </p:sp>
    </p:spTree>
    <p:extLst>
      <p:ext uri="{BB962C8B-B14F-4D97-AF65-F5344CB8AC3E}">
        <p14:creationId xmlns:p14="http://schemas.microsoft.com/office/powerpoint/2010/main" val="6756643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2552</TotalTime>
  <Words>254</Words>
  <Application>Microsoft Macintosh PowerPoint</Application>
  <PresentationFormat>Widescreen</PresentationFormat>
  <Paragraphs>83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Aptos</vt:lpstr>
      <vt:lpstr>Aptos Display</vt:lpstr>
      <vt:lpstr>Arial</vt:lpstr>
      <vt:lpstr>Calibri</vt:lpstr>
      <vt:lpstr>Symbol</vt:lpstr>
      <vt:lpstr>Office Theme</vt:lpstr>
      <vt:lpstr>Manganese availability determines insulin sensitivity by enhancing Akt activity</vt:lpstr>
      <vt:lpstr>Figure 3A</vt:lpstr>
      <vt:lpstr>Figure 3A</vt:lpstr>
      <vt:lpstr>Figure 3A</vt:lpstr>
      <vt:lpstr>Figure 3C</vt:lpstr>
      <vt:lpstr>Figure 3E</vt:lpstr>
      <vt:lpstr>Figure 3E</vt:lpstr>
      <vt:lpstr>Suppl Figure 4A</vt:lpstr>
      <vt:lpstr>Suppl Figure 4A</vt:lpstr>
      <vt:lpstr>Suppl Figure 4A</vt:lpstr>
      <vt:lpstr>Suppl Figure 4C</vt:lpstr>
      <vt:lpstr>Suppl Figure 4G</vt:lpstr>
      <vt:lpstr>Suppl Figure 5A</vt:lpstr>
      <vt:lpstr>Suppl Figure 5A</vt:lpstr>
      <vt:lpstr>Suppl Figure 5A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Gamarra, Jennifer R.</dc:creator>
  <cp:lastModifiedBy>Gamarra, Jennifer R.</cp:lastModifiedBy>
  <cp:revision>11</cp:revision>
  <dcterms:created xsi:type="dcterms:W3CDTF">2025-12-02T21:02:19Z</dcterms:created>
  <dcterms:modified xsi:type="dcterms:W3CDTF">2026-10-01T14:58:25Z</dcterms:modified>
</cp:coreProperties>
</file>