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sldIdLst>
    <p:sldId id="286" r:id="rId2"/>
    <p:sldId id="306" r:id="rId3"/>
    <p:sldId id="257" r:id="rId4"/>
    <p:sldId id="256" r:id="rId5"/>
    <p:sldId id="259" r:id="rId6"/>
    <p:sldId id="260" r:id="rId7"/>
    <p:sldId id="261" r:id="rId8"/>
    <p:sldId id="262" r:id="rId9"/>
    <p:sldId id="258" r:id="rId10"/>
    <p:sldId id="263" r:id="rId11"/>
    <p:sldId id="264" r:id="rId12"/>
    <p:sldId id="265" r:id="rId13"/>
    <p:sldId id="266" r:id="rId14"/>
    <p:sldId id="271" r:id="rId15"/>
    <p:sldId id="273" r:id="rId16"/>
    <p:sldId id="276" r:id="rId17"/>
    <p:sldId id="296" r:id="rId18"/>
    <p:sldId id="299" r:id="rId19"/>
    <p:sldId id="300" r:id="rId20"/>
    <p:sldId id="297" r:id="rId21"/>
    <p:sldId id="301" r:id="rId22"/>
    <p:sldId id="302" r:id="rId23"/>
    <p:sldId id="298" r:id="rId24"/>
    <p:sldId id="303" r:id="rId25"/>
    <p:sldId id="304" r:id="rId26"/>
    <p:sldId id="651" r:id="rId27"/>
    <p:sldId id="654" r:id="rId28"/>
    <p:sldId id="653" r:id="rId29"/>
    <p:sldId id="652" r:id="rId30"/>
    <p:sldId id="655" r:id="rId31"/>
    <p:sldId id="277" r:id="rId32"/>
    <p:sldId id="278" r:id="rId33"/>
    <p:sldId id="279" r:id="rId34"/>
    <p:sldId id="280" r:id="rId35"/>
    <p:sldId id="281" r:id="rId36"/>
    <p:sldId id="267" r:id="rId37"/>
    <p:sldId id="282" r:id="rId38"/>
    <p:sldId id="268" r:id="rId39"/>
    <p:sldId id="269" r:id="rId40"/>
    <p:sldId id="283" r:id="rId41"/>
    <p:sldId id="285" r:id="rId42"/>
    <p:sldId id="287" r:id="rId43"/>
    <p:sldId id="288" r:id="rId44"/>
    <p:sldId id="289" r:id="rId45"/>
    <p:sldId id="290" r:id="rId46"/>
    <p:sldId id="291" r:id="rId47"/>
    <p:sldId id="292" r:id="rId48"/>
    <p:sldId id="293" r:id="rId49"/>
    <p:sldId id="658" r:id="rId50"/>
    <p:sldId id="659" r:id="rId51"/>
    <p:sldId id="660" r:id="rId52"/>
    <p:sldId id="661" r:id="rId5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40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DA5B27-30A6-4216-ABC7-2B5B102741B0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F189F4-0B29-4EA0-A8F6-7FE6F095EB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791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507844-1B55-4BD9-9105-C8C367EB76A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3066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F189F4-0B29-4EA0-A8F6-7FE6F095EBB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4726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F189F4-0B29-4EA0-A8F6-7FE6F095EBB1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75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E02AD-E223-87CB-1E05-06180C5756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5CAFAC-06F0-1610-C3F7-DE7EEF08BD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19DE27-F6AB-C575-3D3A-92D5C4CD4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1F6D1-7B23-4CD2-BA0A-97F05E925379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0E567B-BE2A-5470-5B16-6205037CA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7D36CF-1740-DA37-8499-B0E366F4D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301-7F5E-41E2-819A-4C864F6AE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718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8DF47-6ADF-9A62-833B-0DEDE1649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359331-189F-CA59-5C16-63EDF39B42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496570-13B7-4D97-A5C1-40FF53AF8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1F6D1-7B23-4CD2-BA0A-97F05E925379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1897CB-3308-80A0-CF4E-5B7216FC6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02F000-12C1-2E9A-929A-3352F0FF8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301-7F5E-41E2-819A-4C864F6AE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339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F89624-D770-61E8-3434-9A9AA2D062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C897FC-7250-1F2E-718A-20C8794AC1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92C21-23AF-E379-2311-98424A067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1F6D1-7B23-4CD2-BA0A-97F05E925379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C1AA04-C33D-4C02-142D-7FACE1C6A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F25DC5-C301-1202-F6D8-7627FCF6C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301-7F5E-41E2-819A-4C864F6AE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656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96F0A-5EE8-32B0-5104-68C1A570D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A17358-126F-3B39-F1BE-A38A1B193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F579FF-F549-193A-1879-1EB08D250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1F6D1-7B23-4CD2-BA0A-97F05E925379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5DABB-7BE8-174F-8B58-14B1D0D3B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DE307E-8F6D-5758-D90D-44C55D64F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301-7F5E-41E2-819A-4C864F6AE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613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608154-FCBE-74A7-EC86-137ACA6DC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4E4EEE-B988-712E-448D-53E815DDC7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E2758-F43B-1552-7B61-67AA03485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1F6D1-7B23-4CD2-BA0A-97F05E925379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D91BAB-FC8A-B567-6481-5607CE045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1E4993-35D2-E84B-90A2-5F2CAC0FD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301-7F5E-41E2-819A-4C864F6AE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440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F314C-9F3B-6EB4-D3CA-4529AAD0B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82684-5579-31B5-DBA3-31D7A42A24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C4E297-5AC8-30C2-078D-997F4F1A30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B7357D-3BC6-9104-9D67-799223E3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1F6D1-7B23-4CD2-BA0A-97F05E925379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8D25E3-689D-01B6-19BF-EBBBD0FA6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00B763-994F-A989-FBE0-CA2B2CB75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301-7F5E-41E2-819A-4C864F6AE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648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C2B4F-8CBB-78A6-7A41-40C9A1C40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7E200C-A71A-3F91-D9CB-A53D37004E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0520F1-2F42-A71E-B0DC-BA76A8B3BE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8BCEAF-D090-B4D8-57DA-693EC324DE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4C4E44-79A9-C497-91DD-54A99B404C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D5FB04-B8BF-C394-DDCA-FBA46E0D6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1F6D1-7B23-4CD2-BA0A-97F05E925379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DD17BC-1003-A090-2A3D-EEA48932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4E8FD5-C793-5EA3-366B-7D5D469D3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301-7F5E-41E2-819A-4C864F6AE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367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1BC78-9BC0-3CA8-6049-221016968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529578A-655E-A485-6E8F-F1B9CC6C7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1F6D1-7B23-4CD2-BA0A-97F05E925379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92EA49-6DEC-A621-2BD4-5D3B7748A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E2357D-C5CF-6AA7-11B2-C2D642C30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301-7F5E-41E2-819A-4C864F6AE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965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8CD004-7F29-4F9A-3468-7E3942C51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1F6D1-7B23-4CD2-BA0A-97F05E925379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760D5F3-651E-0CA1-2633-C926215F1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7413BF-E848-154B-416D-3C1DA9129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301-7F5E-41E2-819A-4C864F6AE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86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2904A-A1D3-4A20-4A4A-CBB5EC5F5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65F0EF-D6B3-BEF6-AE35-70578E8B94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D38018-9459-E3D3-80C6-A7216C54E7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271452-AC42-E4A5-4A9C-53B77FF3E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1F6D1-7B23-4CD2-BA0A-97F05E925379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F37F5F-1531-8D78-165F-4339E7D19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2ABB7A-C1BC-F261-A58F-B9D10EED4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301-7F5E-41E2-819A-4C864F6AE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227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E5998-387E-1BE5-6776-24023B11B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6B437C-018B-20B6-C686-D5A4CAA297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911933-3C1D-F19A-2AB7-186D4E2C5D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33BB32-68E9-8127-890B-715C451A3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1F6D1-7B23-4CD2-BA0A-97F05E925379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9561F7-BDD8-D9D0-D817-DE05D8AFD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14151A-B5FC-B9F8-91C3-C2F7D0FB4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65301-7F5E-41E2-819A-4C864F6AE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450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7CBD43A-545F-B0B3-7FC5-998CCEBF8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E26A47-4678-726F-1ADD-451E0B175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72E3F1-59F7-1E5A-0151-FBE0F65490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A1F6D1-7B23-4CD2-BA0A-97F05E925379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AB66B8-12BF-5F40-446D-56E44B3BC0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51280F-8A5C-89FC-44B1-254B37D3B5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365301-7F5E-41E2-819A-4C864F6AE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509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jpg"/><Relationship Id="rId3" Type="http://schemas.openxmlformats.org/officeDocument/2006/relationships/image" Target="../media/image129.jpg"/><Relationship Id="rId7" Type="http://schemas.openxmlformats.org/officeDocument/2006/relationships/image" Target="../media/image133.jpg"/><Relationship Id="rId12" Type="http://schemas.openxmlformats.org/officeDocument/2006/relationships/image" Target="../media/image13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2.jpg"/><Relationship Id="rId11" Type="http://schemas.openxmlformats.org/officeDocument/2006/relationships/image" Target="../media/image137.jpg"/><Relationship Id="rId5" Type="http://schemas.openxmlformats.org/officeDocument/2006/relationships/image" Target="../media/image131.jpg"/><Relationship Id="rId10" Type="http://schemas.openxmlformats.org/officeDocument/2006/relationships/image" Target="../media/image136.jpg"/><Relationship Id="rId4" Type="http://schemas.openxmlformats.org/officeDocument/2006/relationships/image" Target="../media/image130.jpg"/><Relationship Id="rId9" Type="http://schemas.openxmlformats.org/officeDocument/2006/relationships/image" Target="../media/image13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g"/><Relationship Id="rId7" Type="http://schemas.openxmlformats.org/officeDocument/2006/relationships/image" Target="../media/image144.jpg"/><Relationship Id="rId2" Type="http://schemas.openxmlformats.org/officeDocument/2006/relationships/image" Target="../media/image13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3.jpg"/><Relationship Id="rId5" Type="http://schemas.openxmlformats.org/officeDocument/2006/relationships/image" Target="../media/image142.jpg"/><Relationship Id="rId4" Type="http://schemas.openxmlformats.org/officeDocument/2006/relationships/image" Target="../media/image141.jp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jpg"/><Relationship Id="rId3" Type="http://schemas.openxmlformats.org/officeDocument/2006/relationships/image" Target="../media/image146.jpg"/><Relationship Id="rId7" Type="http://schemas.openxmlformats.org/officeDocument/2006/relationships/image" Target="../media/image150.jpg"/><Relationship Id="rId2" Type="http://schemas.openxmlformats.org/officeDocument/2006/relationships/image" Target="../media/image14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9.jpg"/><Relationship Id="rId11" Type="http://schemas.openxmlformats.org/officeDocument/2006/relationships/image" Target="../media/image154.jpg"/><Relationship Id="rId5" Type="http://schemas.openxmlformats.org/officeDocument/2006/relationships/image" Target="../media/image148.jpg"/><Relationship Id="rId10" Type="http://schemas.openxmlformats.org/officeDocument/2006/relationships/image" Target="../media/image153.jpg"/><Relationship Id="rId4" Type="http://schemas.openxmlformats.org/officeDocument/2006/relationships/image" Target="../media/image147.jpg"/><Relationship Id="rId9" Type="http://schemas.openxmlformats.org/officeDocument/2006/relationships/image" Target="../media/image152.jp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jpg"/><Relationship Id="rId7" Type="http://schemas.openxmlformats.org/officeDocument/2006/relationships/image" Target="../media/image160.jpg"/><Relationship Id="rId2" Type="http://schemas.openxmlformats.org/officeDocument/2006/relationships/image" Target="../media/image15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9.jpg"/><Relationship Id="rId5" Type="http://schemas.openxmlformats.org/officeDocument/2006/relationships/image" Target="../media/image158.jpg"/><Relationship Id="rId4" Type="http://schemas.openxmlformats.org/officeDocument/2006/relationships/image" Target="../media/image15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5CEEC26-0C9E-A2CA-E320-069ADF65CE24}"/>
              </a:ext>
            </a:extLst>
          </p:cNvPr>
          <p:cNvSpPr txBox="1"/>
          <p:nvPr/>
        </p:nvSpPr>
        <p:spPr>
          <a:xfrm>
            <a:off x="832395" y="1265958"/>
            <a:ext cx="1020064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Primary antibodies including rabbit anti Phospho-FAK (Tyr397) (#3283), FAK (#3285), Phospho-p44/42 MAPK (Erk1/2) (Thr202/Tyr204) (#4370), p44/42 MAPK (Erk1/2) (#4695), Phospho-Stat3 (Tyr705) (D3A7) (#9145), STAT3 (#4904), Phospho-Akt (Ser473) (#4060), Akt(pan)(#4691), p-ERK1/2 T202/Y204 (#9101), ERK1/2 (#9107), p-MEK1/2 S217/221 (#9121), p-S6 S235/236 (#4858), CyclinD1 (#2978), GAPDH (#2118), Caspase-3 (#9662), PARP (#9542), and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β-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Actin (#4967 and #4970) antibodies were purchased from Cell Signaling Technology. Primary rabbit anti-GAPDH (#TAB1001, Invitrogen) antibody was purchased from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Thermo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Fisher Scientific Inc. Anti-Rabbit Detection Module(#DM-001, Bio-Techne, Minnesota, USA) was used to detect the targeted primary antibodies. </a:t>
            </a:r>
          </a:p>
        </p:txBody>
      </p:sp>
    </p:spTree>
    <p:extLst>
      <p:ext uri="{BB962C8B-B14F-4D97-AF65-F5344CB8AC3E}">
        <p14:creationId xmlns:p14="http://schemas.microsoft.com/office/powerpoint/2010/main" val="2802312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3A9BF25-6A5F-E853-E3B4-8DFCB9745F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7134"/>
          <a:stretch>
            <a:fillRect/>
          </a:stretch>
        </p:blipFill>
        <p:spPr>
          <a:xfrm>
            <a:off x="594910" y="661137"/>
            <a:ext cx="3247620" cy="535054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D4E2E44-FEF9-A643-63D4-A2FF57674616}"/>
              </a:ext>
            </a:extLst>
          </p:cNvPr>
          <p:cNvSpPr txBox="1"/>
          <p:nvPr/>
        </p:nvSpPr>
        <p:spPr>
          <a:xfrm>
            <a:off x="234283" y="476986"/>
            <a:ext cx="1649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JH-2-002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FDB384-FD5A-0587-87A3-2863F373B56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3999"/>
          <a:stretch>
            <a:fillRect/>
          </a:stretch>
        </p:blipFill>
        <p:spPr>
          <a:xfrm>
            <a:off x="7714464" y="793679"/>
            <a:ext cx="3463657" cy="542694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13513AC-3A3E-C7A2-F83F-D9DAB6E794B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7779"/>
          <a:stretch>
            <a:fillRect/>
          </a:stretch>
        </p:blipFill>
        <p:spPr>
          <a:xfrm>
            <a:off x="4203157" y="1246231"/>
            <a:ext cx="2896679" cy="47654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1442A51-9A19-C2C1-4CEC-3B6B6553CF2B}"/>
              </a:ext>
            </a:extLst>
          </p:cNvPr>
          <p:cNvSpPr txBox="1"/>
          <p:nvPr/>
        </p:nvSpPr>
        <p:spPr>
          <a:xfrm>
            <a:off x="0" y="0"/>
            <a:ext cx="13902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Figure 3D</a:t>
            </a:r>
          </a:p>
        </p:txBody>
      </p:sp>
    </p:spTree>
    <p:extLst>
      <p:ext uri="{BB962C8B-B14F-4D97-AF65-F5344CB8AC3E}">
        <p14:creationId xmlns:p14="http://schemas.microsoft.com/office/powerpoint/2010/main" val="33048536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A113EA-DAA7-E549-4707-4C0F2AF3E0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8906"/>
          <a:stretch>
            <a:fillRect/>
          </a:stretch>
        </p:blipFill>
        <p:spPr>
          <a:xfrm>
            <a:off x="4371286" y="688380"/>
            <a:ext cx="3201695" cy="538337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4EB6FC6-1E34-E70E-6F7A-7C9D87B9788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8906"/>
          <a:stretch>
            <a:fillRect/>
          </a:stretch>
        </p:blipFill>
        <p:spPr>
          <a:xfrm>
            <a:off x="7503312" y="688379"/>
            <a:ext cx="3259898" cy="548124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E395296-6B30-1EF3-90A1-A6BDDA72790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8207"/>
          <a:stretch>
            <a:fillRect/>
          </a:stretch>
        </p:blipFill>
        <p:spPr>
          <a:xfrm>
            <a:off x="1143000" y="688379"/>
            <a:ext cx="3082246" cy="511264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66C5200-D592-0D3E-E8C2-C11F19B2F130}"/>
              </a:ext>
            </a:extLst>
          </p:cNvPr>
          <p:cNvSpPr txBox="1"/>
          <p:nvPr/>
        </p:nvSpPr>
        <p:spPr>
          <a:xfrm>
            <a:off x="331772" y="604228"/>
            <a:ext cx="1649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JH-2-002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6554D0-4645-5263-3D95-719AFDFD18CD}"/>
              </a:ext>
            </a:extLst>
          </p:cNvPr>
          <p:cNvSpPr txBox="1"/>
          <p:nvPr/>
        </p:nvSpPr>
        <p:spPr>
          <a:xfrm>
            <a:off x="0" y="0"/>
            <a:ext cx="13902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Figure 3D</a:t>
            </a:r>
          </a:p>
        </p:txBody>
      </p:sp>
    </p:spTree>
    <p:extLst>
      <p:ext uri="{BB962C8B-B14F-4D97-AF65-F5344CB8AC3E}">
        <p14:creationId xmlns:p14="http://schemas.microsoft.com/office/powerpoint/2010/main" val="16213667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CC5CC5A-0AE5-2DE0-CEE2-E501E917411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4485"/>
          <a:stretch>
            <a:fillRect/>
          </a:stretch>
        </p:blipFill>
        <p:spPr>
          <a:xfrm>
            <a:off x="4311187" y="648329"/>
            <a:ext cx="3243747" cy="497603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D486997-7D3A-838F-5260-C8D78841C16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37162"/>
          <a:stretch>
            <a:fillRect/>
          </a:stretch>
        </p:blipFill>
        <p:spPr>
          <a:xfrm>
            <a:off x="1143001" y="447893"/>
            <a:ext cx="3111201" cy="497603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17C3B8A-AC58-F0BE-1B12-55A5DD3BA9D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38708"/>
          <a:stretch>
            <a:fillRect/>
          </a:stretch>
        </p:blipFill>
        <p:spPr>
          <a:xfrm>
            <a:off x="7758134" y="648329"/>
            <a:ext cx="3494067" cy="48975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C5203A3-A112-AB3A-F1D3-17CCE8949448}"/>
              </a:ext>
            </a:extLst>
          </p:cNvPr>
          <p:cNvSpPr txBox="1"/>
          <p:nvPr/>
        </p:nvSpPr>
        <p:spPr>
          <a:xfrm>
            <a:off x="0" y="648329"/>
            <a:ext cx="1649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JH-2-002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2597E5-B54B-769D-DCFA-07E0E830A3BD}"/>
              </a:ext>
            </a:extLst>
          </p:cNvPr>
          <p:cNvSpPr txBox="1"/>
          <p:nvPr/>
        </p:nvSpPr>
        <p:spPr>
          <a:xfrm>
            <a:off x="0" y="0"/>
            <a:ext cx="13902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Figure 3D</a:t>
            </a:r>
          </a:p>
        </p:txBody>
      </p:sp>
    </p:spTree>
    <p:extLst>
      <p:ext uri="{BB962C8B-B14F-4D97-AF65-F5344CB8AC3E}">
        <p14:creationId xmlns:p14="http://schemas.microsoft.com/office/powerpoint/2010/main" val="1436758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3196490-A1DD-FA96-3FFD-743D030752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5134"/>
          <a:stretch>
            <a:fillRect/>
          </a:stretch>
        </p:blipFill>
        <p:spPr>
          <a:xfrm>
            <a:off x="1578425" y="278314"/>
            <a:ext cx="3496242" cy="54745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60A0B56-5655-3084-0704-F89142AC83F0}"/>
              </a:ext>
            </a:extLst>
          </p:cNvPr>
          <p:cNvSpPr txBox="1"/>
          <p:nvPr/>
        </p:nvSpPr>
        <p:spPr>
          <a:xfrm>
            <a:off x="307280" y="462224"/>
            <a:ext cx="1649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JH-2-002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5F63C5-49CC-5302-2678-CF944AD0404B}"/>
              </a:ext>
            </a:extLst>
          </p:cNvPr>
          <p:cNvSpPr txBox="1"/>
          <p:nvPr/>
        </p:nvSpPr>
        <p:spPr>
          <a:xfrm>
            <a:off x="0" y="0"/>
            <a:ext cx="13902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Figure 3D</a:t>
            </a:r>
          </a:p>
        </p:txBody>
      </p:sp>
    </p:spTree>
    <p:extLst>
      <p:ext uri="{BB962C8B-B14F-4D97-AF65-F5344CB8AC3E}">
        <p14:creationId xmlns:p14="http://schemas.microsoft.com/office/powerpoint/2010/main" val="4680185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2B8A226-A412-863D-4425-9FA2C0766A1D}"/>
              </a:ext>
            </a:extLst>
          </p:cNvPr>
          <p:cNvSpPr txBox="1"/>
          <p:nvPr/>
        </p:nvSpPr>
        <p:spPr>
          <a:xfrm>
            <a:off x="224361" y="550053"/>
            <a:ext cx="10118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WU356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9E3800-94A8-1867-F049-811E1CE7FC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8034"/>
          <a:stretch>
            <a:fillRect/>
          </a:stretch>
        </p:blipFill>
        <p:spPr>
          <a:xfrm>
            <a:off x="1143001" y="805752"/>
            <a:ext cx="3231909" cy="499574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7356540-CAE7-2033-65A5-85CC04F2A96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1709"/>
          <a:stretch>
            <a:fillRect/>
          </a:stretch>
        </p:blipFill>
        <p:spPr>
          <a:xfrm>
            <a:off x="4500812" y="750108"/>
            <a:ext cx="3095240" cy="50862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2B97760-5443-458C-9C18-6BB92832BE6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7928"/>
          <a:stretch>
            <a:fillRect/>
          </a:stretch>
        </p:blipFill>
        <p:spPr>
          <a:xfrm>
            <a:off x="7787799" y="653145"/>
            <a:ext cx="3168025" cy="52267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9CEBF81-919F-E21A-B4CC-363C8965D697}"/>
              </a:ext>
            </a:extLst>
          </p:cNvPr>
          <p:cNvSpPr txBox="1"/>
          <p:nvPr/>
        </p:nvSpPr>
        <p:spPr>
          <a:xfrm>
            <a:off x="0" y="0"/>
            <a:ext cx="13902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Figure 3D</a:t>
            </a:r>
          </a:p>
        </p:txBody>
      </p:sp>
    </p:spTree>
    <p:extLst>
      <p:ext uri="{BB962C8B-B14F-4D97-AF65-F5344CB8AC3E}">
        <p14:creationId xmlns:p14="http://schemas.microsoft.com/office/powerpoint/2010/main" val="27034243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6FDE33B-4B78-B300-F991-BD59636808E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3047"/>
          <a:stretch>
            <a:fillRect/>
          </a:stretch>
        </p:blipFill>
        <p:spPr>
          <a:xfrm>
            <a:off x="1169128" y="488352"/>
            <a:ext cx="3152503" cy="540021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0FA1449-DD7F-29D8-1503-C2214618D5F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5261"/>
          <a:stretch>
            <a:fillRect/>
          </a:stretch>
        </p:blipFill>
        <p:spPr>
          <a:xfrm>
            <a:off x="4358346" y="666203"/>
            <a:ext cx="3224086" cy="51394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4F74DDF-0BF2-3C1C-F3BB-8E066FDB631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33415"/>
          <a:stretch>
            <a:fillRect/>
          </a:stretch>
        </p:blipFill>
        <p:spPr>
          <a:xfrm>
            <a:off x="7582433" y="592181"/>
            <a:ext cx="3411531" cy="528751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118D928-5ED7-15AE-C667-2C555150B282}"/>
              </a:ext>
            </a:extLst>
          </p:cNvPr>
          <p:cNvSpPr txBox="1"/>
          <p:nvPr/>
        </p:nvSpPr>
        <p:spPr>
          <a:xfrm>
            <a:off x="280797" y="488352"/>
            <a:ext cx="10118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WU356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F95F97-E8EF-19C5-F887-49BA0361474C}"/>
              </a:ext>
            </a:extLst>
          </p:cNvPr>
          <p:cNvSpPr txBox="1"/>
          <p:nvPr/>
        </p:nvSpPr>
        <p:spPr>
          <a:xfrm>
            <a:off x="0" y="0"/>
            <a:ext cx="13902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Figure 3D</a:t>
            </a:r>
          </a:p>
        </p:txBody>
      </p:sp>
    </p:spTree>
    <p:extLst>
      <p:ext uri="{BB962C8B-B14F-4D97-AF65-F5344CB8AC3E}">
        <p14:creationId xmlns:p14="http://schemas.microsoft.com/office/powerpoint/2010/main" val="9651092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066AC9-B4C2-76FC-44C4-7D08CAFCA5F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4016"/>
          <a:stretch>
            <a:fillRect/>
          </a:stretch>
        </p:blipFill>
        <p:spPr>
          <a:xfrm>
            <a:off x="1203960" y="664932"/>
            <a:ext cx="3255466" cy="499574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C924589-D493-58B8-6427-BC46378A77C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8848"/>
          <a:stretch>
            <a:fillRect/>
          </a:stretch>
        </p:blipFill>
        <p:spPr>
          <a:xfrm>
            <a:off x="4591367" y="769434"/>
            <a:ext cx="3556024" cy="499574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0DFDD6C-5FCC-B5C5-6FB0-4AEB0A2845D4}"/>
              </a:ext>
            </a:extLst>
          </p:cNvPr>
          <p:cNvSpPr txBox="1"/>
          <p:nvPr/>
        </p:nvSpPr>
        <p:spPr>
          <a:xfrm>
            <a:off x="492995" y="414624"/>
            <a:ext cx="10118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WU356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7931EA-7E24-217C-5FB8-6C6D69C0947E}"/>
              </a:ext>
            </a:extLst>
          </p:cNvPr>
          <p:cNvSpPr txBox="1"/>
          <p:nvPr/>
        </p:nvSpPr>
        <p:spPr>
          <a:xfrm>
            <a:off x="0" y="0"/>
            <a:ext cx="13902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Figure 3D</a:t>
            </a:r>
          </a:p>
        </p:txBody>
      </p:sp>
    </p:spTree>
    <p:extLst>
      <p:ext uri="{BB962C8B-B14F-4D97-AF65-F5344CB8AC3E}">
        <p14:creationId xmlns:p14="http://schemas.microsoft.com/office/powerpoint/2010/main" val="10693036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D5D901D4-925D-881F-7DD8-7F5DFFEA54A4}"/>
              </a:ext>
            </a:extLst>
          </p:cNvPr>
          <p:cNvSpPr txBox="1"/>
          <p:nvPr/>
        </p:nvSpPr>
        <p:spPr>
          <a:xfrm>
            <a:off x="2280243" y="2121231"/>
            <a:ext cx="6379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pFAK</a:t>
            </a:r>
            <a:endParaRPr lang="en-US" sz="16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71F17D7-CCE4-C4E4-A7DB-E93D923CBB69}"/>
              </a:ext>
            </a:extLst>
          </p:cNvPr>
          <p:cNvSpPr txBox="1"/>
          <p:nvPr/>
        </p:nvSpPr>
        <p:spPr>
          <a:xfrm>
            <a:off x="5278913" y="2792629"/>
            <a:ext cx="6322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pAKT</a:t>
            </a:r>
            <a:endParaRPr lang="en-US" sz="16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C889F53-A3B1-F452-0529-948AC14AE2E8}"/>
              </a:ext>
            </a:extLst>
          </p:cNvPr>
          <p:cNvSpPr txBox="1"/>
          <p:nvPr/>
        </p:nvSpPr>
        <p:spPr>
          <a:xfrm>
            <a:off x="8410296" y="3326303"/>
            <a:ext cx="6559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pERK</a:t>
            </a:r>
            <a:endParaRPr lang="en-US" sz="16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D1DECEC-A4E6-E8B0-F24A-0CC1CEA24581}"/>
              </a:ext>
            </a:extLst>
          </p:cNvPr>
          <p:cNvSpPr txBox="1"/>
          <p:nvPr/>
        </p:nvSpPr>
        <p:spPr>
          <a:xfrm>
            <a:off x="6462" y="407865"/>
            <a:ext cx="10054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JW23.3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9155598D-CFF5-9C91-1E9E-1002E0D39218}"/>
              </a:ext>
            </a:extLst>
          </p:cNvPr>
          <p:cNvSpPr txBox="1"/>
          <p:nvPr/>
        </p:nvSpPr>
        <p:spPr>
          <a:xfrm>
            <a:off x="0" y="0"/>
            <a:ext cx="3423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Figure 5C</a:t>
            </a:r>
          </a:p>
        </p:txBody>
      </p:sp>
      <p:pic>
        <p:nvPicPr>
          <p:cNvPr id="79" name="Picture 78">
            <a:extLst>
              <a:ext uri="{FF2B5EF4-FFF2-40B4-BE49-F238E27FC236}">
                <a16:creationId xmlns:a16="http://schemas.microsoft.com/office/drawing/2014/main" id="{38A0A5E7-CE73-46E5-974D-95C04164DF8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568" r="75868" b="-231"/>
          <a:stretch>
            <a:fillRect/>
          </a:stretch>
        </p:blipFill>
        <p:spPr>
          <a:xfrm>
            <a:off x="53901" y="879130"/>
            <a:ext cx="2286288" cy="4915612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4E8FD833-5BE6-5373-7B68-5DF19E9165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2896" r="76214"/>
          <a:stretch>
            <a:fillRect/>
          </a:stretch>
        </p:blipFill>
        <p:spPr>
          <a:xfrm>
            <a:off x="6139431" y="684864"/>
            <a:ext cx="2332566" cy="5173676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B4A92628-2C13-849D-3B16-27950661103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65822"/>
          <a:stretch>
            <a:fillRect/>
          </a:stretch>
        </p:blipFill>
        <p:spPr>
          <a:xfrm>
            <a:off x="3274996" y="586727"/>
            <a:ext cx="2084585" cy="5239914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7C6C9752-009B-1158-FFC1-D30A97F329C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4301" r="65291"/>
          <a:stretch>
            <a:fillRect/>
          </a:stretch>
        </p:blipFill>
        <p:spPr>
          <a:xfrm>
            <a:off x="9077612" y="684864"/>
            <a:ext cx="2202137" cy="5216208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01BB2DAF-709B-444E-B071-26E9EFC29A92}"/>
              </a:ext>
            </a:extLst>
          </p:cNvPr>
          <p:cNvSpPr txBox="1"/>
          <p:nvPr/>
        </p:nvSpPr>
        <p:spPr>
          <a:xfrm>
            <a:off x="11159851" y="2290508"/>
            <a:ext cx="8175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pSTAT3</a:t>
            </a:r>
          </a:p>
        </p:txBody>
      </p:sp>
    </p:spTree>
    <p:extLst>
      <p:ext uri="{BB962C8B-B14F-4D97-AF65-F5344CB8AC3E}">
        <p14:creationId xmlns:p14="http://schemas.microsoft.com/office/powerpoint/2010/main" val="29585026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02C8E-B3AA-7BF8-7FB3-964EEA2C55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3E1281BF-B884-D3DF-D8EA-8D6EC1AF9D30}"/>
              </a:ext>
            </a:extLst>
          </p:cNvPr>
          <p:cNvSpPr txBox="1"/>
          <p:nvPr/>
        </p:nvSpPr>
        <p:spPr>
          <a:xfrm>
            <a:off x="6462" y="407865"/>
            <a:ext cx="10054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JW23.3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DD849D4-854E-3901-216E-F3F26AF02199}"/>
              </a:ext>
            </a:extLst>
          </p:cNvPr>
          <p:cNvSpPr txBox="1"/>
          <p:nvPr/>
        </p:nvSpPr>
        <p:spPr>
          <a:xfrm>
            <a:off x="11017730" y="2735944"/>
            <a:ext cx="7021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STAT3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E1C3F86-52FE-2C24-1FEB-CA8E8A123B0B}"/>
              </a:ext>
            </a:extLst>
          </p:cNvPr>
          <p:cNvSpPr txBox="1"/>
          <p:nvPr/>
        </p:nvSpPr>
        <p:spPr>
          <a:xfrm>
            <a:off x="8025338" y="3639457"/>
            <a:ext cx="5405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ERK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A1C1930-3153-1567-3BB1-1440D6D0B825}"/>
              </a:ext>
            </a:extLst>
          </p:cNvPr>
          <p:cNvSpPr txBox="1"/>
          <p:nvPr/>
        </p:nvSpPr>
        <p:spPr>
          <a:xfrm>
            <a:off x="5043688" y="3085471"/>
            <a:ext cx="5168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AKT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C1EC259-2F40-3867-454D-9D64C9CF09C6}"/>
              </a:ext>
            </a:extLst>
          </p:cNvPr>
          <p:cNvSpPr txBox="1"/>
          <p:nvPr/>
        </p:nvSpPr>
        <p:spPr>
          <a:xfrm>
            <a:off x="2102805" y="2332120"/>
            <a:ext cx="52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FAK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5160375A-6C6A-3395-80E0-4DD1CC15C668}"/>
              </a:ext>
            </a:extLst>
          </p:cNvPr>
          <p:cNvSpPr txBox="1"/>
          <p:nvPr/>
        </p:nvSpPr>
        <p:spPr>
          <a:xfrm>
            <a:off x="0" y="0"/>
            <a:ext cx="3423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Figure 5C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1E2556-4555-225E-B085-21F4F230C8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11" r="75952"/>
          <a:stretch>
            <a:fillRect/>
          </a:stretch>
        </p:blipFill>
        <p:spPr>
          <a:xfrm>
            <a:off x="74739" y="798162"/>
            <a:ext cx="2107020" cy="52997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BC2CCC5-5665-B2C9-1142-F1235976F4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" t="687" r="65643" b="-687"/>
          <a:stretch>
            <a:fillRect/>
          </a:stretch>
        </p:blipFill>
        <p:spPr>
          <a:xfrm>
            <a:off x="5990674" y="792666"/>
            <a:ext cx="2137211" cy="534778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002DF17-9F9B-60A2-36E2-B3E7E9805C2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65629"/>
          <a:stretch>
            <a:fillRect/>
          </a:stretch>
        </p:blipFill>
        <p:spPr>
          <a:xfrm>
            <a:off x="2990944" y="750133"/>
            <a:ext cx="2139506" cy="534778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C295BE7-EF4C-0379-3AF9-796CD98DC79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64718"/>
          <a:stretch>
            <a:fillRect/>
          </a:stretch>
        </p:blipFill>
        <p:spPr>
          <a:xfrm>
            <a:off x="8939365" y="835197"/>
            <a:ext cx="2125032" cy="5455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9237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C5532A-6AEB-B76E-8BB7-1B33D719D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036699FA-C8D7-8977-23A0-0ACE824618CA}"/>
              </a:ext>
            </a:extLst>
          </p:cNvPr>
          <p:cNvSpPr txBox="1"/>
          <p:nvPr/>
        </p:nvSpPr>
        <p:spPr>
          <a:xfrm>
            <a:off x="2364080" y="3960138"/>
            <a:ext cx="15586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Caspase-3</a:t>
            </a:r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Cl-Caspase-3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48E4B8B-C43C-CAE8-1A95-C0492F956BB3}"/>
              </a:ext>
            </a:extLst>
          </p:cNvPr>
          <p:cNvSpPr txBox="1"/>
          <p:nvPr/>
        </p:nvSpPr>
        <p:spPr>
          <a:xfrm>
            <a:off x="6048393" y="2372350"/>
            <a:ext cx="10799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PARP-1</a:t>
            </a:r>
          </a:p>
          <a:p>
            <a:r>
              <a:rPr lang="en-US" sz="1600" dirty="0"/>
              <a:t>Cl-PARP-1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25FA832-D574-F96F-37E1-0C5C5A23CC41}"/>
              </a:ext>
            </a:extLst>
          </p:cNvPr>
          <p:cNvSpPr txBox="1"/>
          <p:nvPr/>
        </p:nvSpPr>
        <p:spPr>
          <a:xfrm>
            <a:off x="6462" y="407865"/>
            <a:ext cx="10054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JW23.3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9D618E2-CA81-C4BC-BF1A-D451169D17AF}"/>
              </a:ext>
            </a:extLst>
          </p:cNvPr>
          <p:cNvSpPr txBox="1"/>
          <p:nvPr/>
        </p:nvSpPr>
        <p:spPr>
          <a:xfrm>
            <a:off x="9827920" y="3836033"/>
            <a:ext cx="8532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GAPDH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F97A67F7-B429-4F8E-9FC1-8DD3D6DC317A}"/>
              </a:ext>
            </a:extLst>
          </p:cNvPr>
          <p:cNvSpPr txBox="1"/>
          <p:nvPr/>
        </p:nvSpPr>
        <p:spPr>
          <a:xfrm>
            <a:off x="0" y="0"/>
            <a:ext cx="13822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Figure 5C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7BC194A-23AB-AED4-EF03-D0BF92982E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65628"/>
          <a:stretch>
            <a:fillRect/>
          </a:stretch>
        </p:blipFill>
        <p:spPr>
          <a:xfrm>
            <a:off x="3896622" y="710955"/>
            <a:ext cx="2241059" cy="560141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0A8CD1D-7046-F677-1203-DB149AA6DF9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" t="1065" r="65384" b="-1065"/>
          <a:stretch>
            <a:fillRect/>
          </a:stretch>
        </p:blipFill>
        <p:spPr>
          <a:xfrm>
            <a:off x="198837" y="750136"/>
            <a:ext cx="2255488" cy="560141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C640950-F724-422E-DE9D-BF65FD92FA5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64268"/>
          <a:stretch>
            <a:fillRect/>
          </a:stretch>
        </p:blipFill>
        <p:spPr>
          <a:xfrm>
            <a:off x="7519582" y="451689"/>
            <a:ext cx="2336709" cy="588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14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EF77853-BC91-0946-3181-B7C3AD74D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194" y="1746504"/>
            <a:ext cx="4837176" cy="336499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9C71F7A-97EF-905D-7521-C525333CEFBF}"/>
              </a:ext>
            </a:extLst>
          </p:cNvPr>
          <p:cNvSpPr txBox="1"/>
          <p:nvPr/>
        </p:nvSpPr>
        <p:spPr>
          <a:xfrm>
            <a:off x="3468467" y="1377172"/>
            <a:ext cx="566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FAK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326E63A-831B-C85D-F46A-BC0A4BFD4CAA}"/>
              </a:ext>
            </a:extLst>
          </p:cNvPr>
          <p:cNvSpPr txBox="1"/>
          <p:nvPr/>
        </p:nvSpPr>
        <p:spPr>
          <a:xfrm>
            <a:off x="438456" y="2551656"/>
            <a:ext cx="9110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Panel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7B8A9B-50A2-3565-93FD-D988503D0C1D}"/>
              </a:ext>
            </a:extLst>
          </p:cNvPr>
          <p:cNvSpPr txBox="1"/>
          <p:nvPr/>
        </p:nvSpPr>
        <p:spPr>
          <a:xfrm>
            <a:off x="438456" y="3770547"/>
            <a:ext cx="9110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Panel 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32DE883-6194-4357-3DDB-843F1052E1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574" y="2326574"/>
            <a:ext cx="4053078" cy="74980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C494275-23C1-8323-F4CF-FA25B10259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574" y="3618150"/>
            <a:ext cx="4094226" cy="85496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94BDBBB-4F58-65AF-3993-9B5ED3E7F22C}"/>
              </a:ext>
            </a:extLst>
          </p:cNvPr>
          <p:cNvSpPr txBox="1"/>
          <p:nvPr/>
        </p:nvSpPr>
        <p:spPr>
          <a:xfrm>
            <a:off x="7797443" y="1377172"/>
            <a:ext cx="12273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beta-Actin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087ACA8-2BDA-A895-C622-D3F911F82BD7}"/>
              </a:ext>
            </a:extLst>
          </p:cNvPr>
          <p:cNvSpPr txBox="1"/>
          <p:nvPr/>
        </p:nvSpPr>
        <p:spPr>
          <a:xfrm>
            <a:off x="0" y="1192506"/>
            <a:ext cx="12178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Raw blots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8F78011-2335-CC1D-8F0F-58A256D3ABBD}"/>
              </a:ext>
            </a:extLst>
          </p:cNvPr>
          <p:cNvSpPr txBox="1"/>
          <p:nvPr/>
        </p:nvSpPr>
        <p:spPr>
          <a:xfrm>
            <a:off x="72812" y="0"/>
            <a:ext cx="12416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Figure 1E</a:t>
            </a:r>
          </a:p>
        </p:txBody>
      </p:sp>
    </p:spTree>
    <p:extLst>
      <p:ext uri="{BB962C8B-B14F-4D97-AF65-F5344CB8AC3E}">
        <p14:creationId xmlns:p14="http://schemas.microsoft.com/office/powerpoint/2010/main" val="9168745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8C254-6085-0D95-78C3-3D890DA20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Box 52">
            <a:extLst>
              <a:ext uri="{FF2B5EF4-FFF2-40B4-BE49-F238E27FC236}">
                <a16:creationId xmlns:a16="http://schemas.microsoft.com/office/drawing/2014/main" id="{99EFCA3C-59BA-4DBB-303F-70C0D5B2BB80}"/>
              </a:ext>
            </a:extLst>
          </p:cNvPr>
          <p:cNvSpPr txBox="1"/>
          <p:nvPr/>
        </p:nvSpPr>
        <p:spPr>
          <a:xfrm>
            <a:off x="11559887" y="2335368"/>
            <a:ext cx="8175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pSTAT3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A21F6DE-4EE7-482B-A7D1-CBA9C5FEA78B}"/>
              </a:ext>
            </a:extLst>
          </p:cNvPr>
          <p:cNvSpPr txBox="1"/>
          <p:nvPr/>
        </p:nvSpPr>
        <p:spPr>
          <a:xfrm>
            <a:off x="5114500" y="2634555"/>
            <a:ext cx="6322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pAKT</a:t>
            </a:r>
            <a:endParaRPr lang="en-US" sz="1600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6C7B6D2-8672-75C3-63BB-152EABB517D3}"/>
              </a:ext>
            </a:extLst>
          </p:cNvPr>
          <p:cNvSpPr txBox="1"/>
          <p:nvPr/>
        </p:nvSpPr>
        <p:spPr>
          <a:xfrm>
            <a:off x="8704504" y="3381623"/>
            <a:ext cx="6559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pERK</a:t>
            </a:r>
            <a:endParaRPr lang="en-US" sz="16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6FD6F89-74AF-6AC3-AC08-D9C60EE85DDC}"/>
              </a:ext>
            </a:extLst>
          </p:cNvPr>
          <p:cNvSpPr txBox="1"/>
          <p:nvPr/>
        </p:nvSpPr>
        <p:spPr>
          <a:xfrm>
            <a:off x="2617627" y="2265223"/>
            <a:ext cx="6379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pFAK</a:t>
            </a:r>
            <a:endParaRPr lang="en-US" sz="1600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9C2729C-4FF5-CE66-E9AD-FD1A0174B5AC}"/>
              </a:ext>
            </a:extLst>
          </p:cNvPr>
          <p:cNvSpPr txBox="1"/>
          <p:nvPr/>
        </p:nvSpPr>
        <p:spPr>
          <a:xfrm>
            <a:off x="89800" y="407743"/>
            <a:ext cx="11849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JH-2-002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DF249DED-B3DE-8355-7DCD-75F7683D1772}"/>
              </a:ext>
            </a:extLst>
          </p:cNvPr>
          <p:cNvSpPr txBox="1"/>
          <p:nvPr/>
        </p:nvSpPr>
        <p:spPr>
          <a:xfrm>
            <a:off x="0" y="0"/>
            <a:ext cx="3423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Figure 5C</a:t>
            </a:r>
          </a:p>
        </p:txBody>
      </p:sp>
      <p:pic>
        <p:nvPicPr>
          <p:cNvPr id="81" name="Picture 80">
            <a:extLst>
              <a:ext uri="{FF2B5EF4-FFF2-40B4-BE49-F238E27FC236}">
                <a16:creationId xmlns:a16="http://schemas.microsoft.com/office/drawing/2014/main" id="{84D71B20-E43A-F656-F4DB-473CDBC34C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089" r="67026"/>
          <a:stretch>
            <a:fillRect/>
          </a:stretch>
        </p:blipFill>
        <p:spPr>
          <a:xfrm>
            <a:off x="202081" y="859876"/>
            <a:ext cx="2392446" cy="5043493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9D35C46D-2604-4E7E-CAED-1EC95F09FC9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8842"/>
          <a:stretch>
            <a:fillRect/>
          </a:stretch>
        </p:blipFill>
        <p:spPr>
          <a:xfrm>
            <a:off x="3373764" y="686158"/>
            <a:ext cx="2647769" cy="5526834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54E27B75-BDFC-2DE3-C314-FE28FB0DD1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3445"/>
          <a:stretch>
            <a:fillRect/>
          </a:stretch>
        </p:blipFill>
        <p:spPr>
          <a:xfrm>
            <a:off x="6545222" y="645005"/>
            <a:ext cx="2159282" cy="5567987"/>
          </a:xfrm>
          <a:prstGeom prst="rect">
            <a:avLst/>
          </a:prstGeom>
        </p:spPr>
      </p:pic>
      <p:pic>
        <p:nvPicPr>
          <p:cNvPr id="93" name="Picture 92">
            <a:extLst>
              <a:ext uri="{FF2B5EF4-FFF2-40B4-BE49-F238E27FC236}">
                <a16:creationId xmlns:a16="http://schemas.microsoft.com/office/drawing/2014/main" id="{60031F19-6080-B3CE-5E98-806FD936B34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66561"/>
          <a:stretch>
            <a:fillRect/>
          </a:stretch>
        </p:blipFill>
        <p:spPr>
          <a:xfrm>
            <a:off x="9380959" y="645005"/>
            <a:ext cx="2200194" cy="565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5822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C566DD-BE28-5BDC-F31B-E3DF2C4866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Box 57">
            <a:extLst>
              <a:ext uri="{FF2B5EF4-FFF2-40B4-BE49-F238E27FC236}">
                <a16:creationId xmlns:a16="http://schemas.microsoft.com/office/drawing/2014/main" id="{24CF954B-B654-18BA-385E-A9DBAC4A5129}"/>
              </a:ext>
            </a:extLst>
          </p:cNvPr>
          <p:cNvSpPr txBox="1"/>
          <p:nvPr/>
        </p:nvSpPr>
        <p:spPr>
          <a:xfrm>
            <a:off x="11471165" y="2382269"/>
            <a:ext cx="7021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STAT3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65C6C80-0CF6-92F5-EF0A-5ECC3BE9435E}"/>
              </a:ext>
            </a:extLst>
          </p:cNvPr>
          <p:cNvSpPr txBox="1"/>
          <p:nvPr/>
        </p:nvSpPr>
        <p:spPr>
          <a:xfrm>
            <a:off x="8667742" y="3580446"/>
            <a:ext cx="5405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ERK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2F892C5-DA1F-4638-3239-D4392E7D86CF}"/>
              </a:ext>
            </a:extLst>
          </p:cNvPr>
          <p:cNvSpPr txBox="1"/>
          <p:nvPr/>
        </p:nvSpPr>
        <p:spPr>
          <a:xfrm>
            <a:off x="5701532" y="2856475"/>
            <a:ext cx="5168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AKT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CD241F5-59F0-5022-0651-73D1143E7B47}"/>
              </a:ext>
            </a:extLst>
          </p:cNvPr>
          <p:cNvSpPr txBox="1"/>
          <p:nvPr/>
        </p:nvSpPr>
        <p:spPr>
          <a:xfrm>
            <a:off x="2532792" y="2043715"/>
            <a:ext cx="52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FAK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3407A3E9-4DC6-0870-1A8B-3EEB35B980E1}"/>
              </a:ext>
            </a:extLst>
          </p:cNvPr>
          <p:cNvSpPr txBox="1"/>
          <p:nvPr/>
        </p:nvSpPr>
        <p:spPr>
          <a:xfrm>
            <a:off x="0" y="384270"/>
            <a:ext cx="11849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JH-2-002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36CC80D-9055-662C-AF19-E91080F1D8E4}"/>
              </a:ext>
            </a:extLst>
          </p:cNvPr>
          <p:cNvSpPr txBox="1"/>
          <p:nvPr/>
        </p:nvSpPr>
        <p:spPr>
          <a:xfrm>
            <a:off x="0" y="0"/>
            <a:ext cx="3423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Figure 5C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240C3E-A23A-3B83-FA8F-7712E608EFE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2854"/>
          <a:stretch>
            <a:fillRect/>
          </a:stretch>
        </p:blipFill>
        <p:spPr>
          <a:xfrm>
            <a:off x="369777" y="753602"/>
            <a:ext cx="2220358" cy="56536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2782A1D-C34E-E471-D09C-99113BD5D68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3400"/>
          <a:stretch>
            <a:fillRect/>
          </a:stretch>
        </p:blipFill>
        <p:spPr>
          <a:xfrm>
            <a:off x="3512660" y="744693"/>
            <a:ext cx="2220358" cy="57199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9C994CE-D421-C86C-D025-82876F686AF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3400"/>
          <a:stretch>
            <a:fillRect/>
          </a:stretch>
        </p:blipFill>
        <p:spPr>
          <a:xfrm>
            <a:off x="9250807" y="687330"/>
            <a:ext cx="2220358" cy="57199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D377002-D040-CF03-5859-97613B340A5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53227"/>
          <a:stretch>
            <a:fillRect/>
          </a:stretch>
        </p:blipFill>
        <p:spPr>
          <a:xfrm>
            <a:off x="6464946" y="701740"/>
            <a:ext cx="2245328" cy="5762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0537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AEA28E-953E-3251-2589-1BB9ED99A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>
            <a:extLst>
              <a:ext uri="{FF2B5EF4-FFF2-40B4-BE49-F238E27FC236}">
                <a16:creationId xmlns:a16="http://schemas.microsoft.com/office/drawing/2014/main" id="{617678C9-93D3-86DE-CA9E-3FDB9BBF1752}"/>
              </a:ext>
            </a:extLst>
          </p:cNvPr>
          <p:cNvSpPr txBox="1"/>
          <p:nvPr/>
        </p:nvSpPr>
        <p:spPr>
          <a:xfrm>
            <a:off x="2887303" y="4051343"/>
            <a:ext cx="14660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Caspase-3</a:t>
            </a:r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Cl-Caspase-3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F30A498-AA84-4978-4648-A990971E13AE}"/>
              </a:ext>
            </a:extLst>
          </p:cNvPr>
          <p:cNvSpPr txBox="1"/>
          <p:nvPr/>
        </p:nvSpPr>
        <p:spPr>
          <a:xfrm>
            <a:off x="6778786" y="1974604"/>
            <a:ext cx="16388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PARP-1</a:t>
            </a:r>
          </a:p>
          <a:p>
            <a:r>
              <a:rPr lang="en-US" sz="1600" dirty="0"/>
              <a:t>Cl-PARP-1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4D501D5-B84B-F180-B9E8-FD48133D86EF}"/>
              </a:ext>
            </a:extLst>
          </p:cNvPr>
          <p:cNvSpPr txBox="1"/>
          <p:nvPr/>
        </p:nvSpPr>
        <p:spPr>
          <a:xfrm>
            <a:off x="10241263" y="3688069"/>
            <a:ext cx="12948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GAPDH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C8BF8645-DE79-E01E-C698-27D64D76D982}"/>
              </a:ext>
            </a:extLst>
          </p:cNvPr>
          <p:cNvSpPr txBox="1"/>
          <p:nvPr/>
        </p:nvSpPr>
        <p:spPr>
          <a:xfrm>
            <a:off x="0" y="0"/>
            <a:ext cx="3423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Figure 5C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943386-9557-DE46-3F53-6DCA9ECAB99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2854"/>
          <a:stretch>
            <a:fillRect/>
          </a:stretch>
        </p:blipFill>
        <p:spPr>
          <a:xfrm>
            <a:off x="4465674" y="623086"/>
            <a:ext cx="2372860" cy="604200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C8BEBAF-91DD-BB05-8F56-7545F607F14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6119"/>
          <a:stretch>
            <a:fillRect/>
          </a:stretch>
        </p:blipFill>
        <p:spPr>
          <a:xfrm>
            <a:off x="655889" y="753602"/>
            <a:ext cx="2294508" cy="581804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FF503F-4F5A-C14B-9A5E-3021A51876F6}"/>
              </a:ext>
            </a:extLst>
          </p:cNvPr>
          <p:cNvSpPr txBox="1"/>
          <p:nvPr/>
        </p:nvSpPr>
        <p:spPr>
          <a:xfrm>
            <a:off x="0" y="384270"/>
            <a:ext cx="11849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JH-2-002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6D7D2A8-1BC4-60C5-3775-15166A9986F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3598"/>
          <a:stretch>
            <a:fillRect/>
          </a:stretch>
        </p:blipFill>
        <p:spPr>
          <a:xfrm>
            <a:off x="8009003" y="675721"/>
            <a:ext cx="2293946" cy="5934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6028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92A0C-9FE3-8845-DA73-21C8C087E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405444F-461E-CB50-B210-1436360BF50B}"/>
              </a:ext>
            </a:extLst>
          </p:cNvPr>
          <p:cNvSpPr txBox="1"/>
          <p:nvPr/>
        </p:nvSpPr>
        <p:spPr>
          <a:xfrm>
            <a:off x="11441709" y="2477764"/>
            <a:ext cx="8175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pSTAT3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7AA671-0059-8DE4-2086-7536DC6DC512}"/>
              </a:ext>
            </a:extLst>
          </p:cNvPr>
          <p:cNvSpPr txBox="1"/>
          <p:nvPr/>
        </p:nvSpPr>
        <p:spPr>
          <a:xfrm>
            <a:off x="5587896" y="2869251"/>
            <a:ext cx="6322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pAKT</a:t>
            </a:r>
            <a:endParaRPr lang="en-US" sz="1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ADE693-A1E0-A1CA-4AEE-677752DE9C99}"/>
              </a:ext>
            </a:extLst>
          </p:cNvPr>
          <p:cNvSpPr txBox="1"/>
          <p:nvPr/>
        </p:nvSpPr>
        <p:spPr>
          <a:xfrm>
            <a:off x="8697142" y="3551120"/>
            <a:ext cx="6559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pERK</a:t>
            </a:r>
            <a:endParaRPr lang="en-US" sz="1600" dirty="0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8E41B56B-8D0A-A05E-B560-D13A1EB822A2}"/>
              </a:ext>
            </a:extLst>
          </p:cNvPr>
          <p:cNvSpPr txBox="1"/>
          <p:nvPr/>
        </p:nvSpPr>
        <p:spPr>
          <a:xfrm>
            <a:off x="0" y="0"/>
            <a:ext cx="3423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Figure 5C</a:t>
            </a:r>
          </a:p>
        </p:txBody>
      </p:sp>
      <p:pic>
        <p:nvPicPr>
          <p:cNvPr id="79" name="Picture 78">
            <a:extLst>
              <a:ext uri="{FF2B5EF4-FFF2-40B4-BE49-F238E27FC236}">
                <a16:creationId xmlns:a16="http://schemas.microsoft.com/office/drawing/2014/main" id="{073CC13C-9B6D-789B-BFC8-6929B21E770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64805"/>
          <a:stretch>
            <a:fillRect/>
          </a:stretch>
        </p:blipFill>
        <p:spPr>
          <a:xfrm>
            <a:off x="297691" y="573037"/>
            <a:ext cx="2274484" cy="5551987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03FBB1EF-E8AF-D17D-02D0-3458414360F4}"/>
              </a:ext>
            </a:extLst>
          </p:cNvPr>
          <p:cNvSpPr txBox="1"/>
          <p:nvPr/>
        </p:nvSpPr>
        <p:spPr>
          <a:xfrm>
            <a:off x="2440722" y="2139210"/>
            <a:ext cx="6379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pFAK</a:t>
            </a:r>
            <a:endParaRPr lang="en-US" sz="1600" dirty="0"/>
          </a:p>
        </p:txBody>
      </p:sp>
      <p:pic>
        <p:nvPicPr>
          <p:cNvPr id="82" name="Picture 81">
            <a:extLst>
              <a:ext uri="{FF2B5EF4-FFF2-40B4-BE49-F238E27FC236}">
                <a16:creationId xmlns:a16="http://schemas.microsoft.com/office/drawing/2014/main" id="{A934973F-52D7-73EC-EB42-2488876348D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6141"/>
          <a:stretch>
            <a:fillRect/>
          </a:stretch>
        </p:blipFill>
        <p:spPr>
          <a:xfrm>
            <a:off x="3419001" y="540493"/>
            <a:ext cx="2189074" cy="5554317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B922B9DD-18BA-8230-50CB-9CAE1DC055F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64858"/>
          <a:stretch>
            <a:fillRect/>
          </a:stretch>
        </p:blipFill>
        <p:spPr>
          <a:xfrm>
            <a:off x="6454901" y="478758"/>
            <a:ext cx="2322493" cy="5677786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24B2CBB4-E877-456B-92C4-CC41F204B7F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66764"/>
          <a:stretch>
            <a:fillRect/>
          </a:stretch>
        </p:blipFill>
        <p:spPr>
          <a:xfrm>
            <a:off x="9280126" y="465029"/>
            <a:ext cx="2226705" cy="5755692"/>
          </a:xfrm>
          <a:prstGeom prst="rect">
            <a:avLst/>
          </a:prstGeom>
        </p:spPr>
      </p:pic>
      <p:sp>
        <p:nvSpPr>
          <p:cNvPr id="87" name="TextBox 86">
            <a:extLst>
              <a:ext uri="{FF2B5EF4-FFF2-40B4-BE49-F238E27FC236}">
                <a16:creationId xmlns:a16="http://schemas.microsoft.com/office/drawing/2014/main" id="{83ABD07E-D78B-9246-A5A4-8B150E21433E}"/>
              </a:ext>
            </a:extLst>
          </p:cNvPr>
          <p:cNvSpPr txBox="1"/>
          <p:nvPr/>
        </p:nvSpPr>
        <p:spPr>
          <a:xfrm>
            <a:off x="81384" y="403760"/>
            <a:ext cx="11519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WU356</a:t>
            </a:r>
          </a:p>
        </p:txBody>
      </p:sp>
    </p:spTree>
    <p:extLst>
      <p:ext uri="{BB962C8B-B14F-4D97-AF65-F5344CB8AC3E}">
        <p14:creationId xmlns:p14="http://schemas.microsoft.com/office/powerpoint/2010/main" val="21389759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5B9D75-E4C9-9732-FD80-37052F698B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76E7DCDC-2EED-5001-E99E-AFFF506D4100}"/>
              </a:ext>
            </a:extLst>
          </p:cNvPr>
          <p:cNvSpPr txBox="1"/>
          <p:nvPr/>
        </p:nvSpPr>
        <p:spPr>
          <a:xfrm>
            <a:off x="148202" y="495257"/>
            <a:ext cx="10118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WU356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FF5F0B-527D-9C23-66C9-A23329B0DFED}"/>
              </a:ext>
            </a:extLst>
          </p:cNvPr>
          <p:cNvSpPr txBox="1"/>
          <p:nvPr/>
        </p:nvSpPr>
        <p:spPr>
          <a:xfrm>
            <a:off x="8667540" y="3879060"/>
            <a:ext cx="5405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ERK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8B6A60D-0FF3-01C9-93C6-F5D7A7B01A9A}"/>
              </a:ext>
            </a:extLst>
          </p:cNvPr>
          <p:cNvSpPr txBox="1"/>
          <p:nvPr/>
        </p:nvSpPr>
        <p:spPr>
          <a:xfrm>
            <a:off x="5400729" y="3217191"/>
            <a:ext cx="5168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AKT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62D1332-82A8-D8F8-1F7D-1860823D06E0}"/>
              </a:ext>
            </a:extLst>
          </p:cNvPr>
          <p:cNvSpPr txBox="1"/>
          <p:nvPr/>
        </p:nvSpPr>
        <p:spPr>
          <a:xfrm>
            <a:off x="0" y="0"/>
            <a:ext cx="3423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Figure 5C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D977BDAE-06B6-178C-620C-61DF9A12B93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64829"/>
          <a:stretch>
            <a:fillRect/>
          </a:stretch>
        </p:blipFill>
        <p:spPr>
          <a:xfrm>
            <a:off x="199877" y="853983"/>
            <a:ext cx="2311865" cy="5647095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B15DB78C-F444-C83F-243D-22CC9A17E002}"/>
              </a:ext>
            </a:extLst>
          </p:cNvPr>
          <p:cNvSpPr txBox="1"/>
          <p:nvPr/>
        </p:nvSpPr>
        <p:spPr>
          <a:xfrm>
            <a:off x="2373454" y="2463508"/>
            <a:ext cx="52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FAK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B811CE00-B968-8EEE-0A58-6645A786AE6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5095"/>
          <a:stretch>
            <a:fillRect/>
          </a:stretch>
        </p:blipFill>
        <p:spPr>
          <a:xfrm>
            <a:off x="9345076" y="824322"/>
            <a:ext cx="2294355" cy="5647095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0A215F20-5B7E-FAC4-CD1A-A4D09BB0CDD4}"/>
              </a:ext>
            </a:extLst>
          </p:cNvPr>
          <p:cNvSpPr txBox="1"/>
          <p:nvPr/>
        </p:nvSpPr>
        <p:spPr>
          <a:xfrm>
            <a:off x="11489885" y="2782723"/>
            <a:ext cx="7021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STAT3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F02066CE-9FC5-9A54-5199-E9DB562F052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65297"/>
          <a:stretch>
            <a:fillRect/>
          </a:stretch>
        </p:blipFill>
        <p:spPr>
          <a:xfrm>
            <a:off x="6430845" y="832689"/>
            <a:ext cx="2294355" cy="5679921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680836B4-E7A5-BFF0-FC7C-C5B9FEFA749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65973"/>
          <a:stretch>
            <a:fillRect/>
          </a:stretch>
        </p:blipFill>
        <p:spPr>
          <a:xfrm>
            <a:off x="3228984" y="845589"/>
            <a:ext cx="2228266" cy="562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130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9B482B-E47D-6848-F415-71C16C073C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50965215-5FA8-0EB1-D501-D667C086DEB2}"/>
              </a:ext>
            </a:extLst>
          </p:cNvPr>
          <p:cNvSpPr txBox="1"/>
          <p:nvPr/>
        </p:nvSpPr>
        <p:spPr>
          <a:xfrm>
            <a:off x="86593" y="374356"/>
            <a:ext cx="10118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WU356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B77DF1A-8EA4-7E31-DB54-0272DE0FC4C1}"/>
              </a:ext>
            </a:extLst>
          </p:cNvPr>
          <p:cNvSpPr txBox="1"/>
          <p:nvPr/>
        </p:nvSpPr>
        <p:spPr>
          <a:xfrm>
            <a:off x="9937498" y="3862922"/>
            <a:ext cx="13533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GAPDH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09ED286B-AF0D-CE24-91FF-B30B50CFA3BE}"/>
              </a:ext>
            </a:extLst>
          </p:cNvPr>
          <p:cNvSpPr txBox="1"/>
          <p:nvPr/>
        </p:nvSpPr>
        <p:spPr>
          <a:xfrm>
            <a:off x="0" y="0"/>
            <a:ext cx="3423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Figure 5C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F901361E-16AF-FA28-F799-14961CBBF0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64806"/>
          <a:stretch>
            <a:fillRect/>
          </a:stretch>
        </p:blipFill>
        <p:spPr>
          <a:xfrm>
            <a:off x="86593" y="738664"/>
            <a:ext cx="2360805" cy="5762847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C0A18859-C67E-C9BC-E0C5-52C54A988BC6}"/>
              </a:ext>
            </a:extLst>
          </p:cNvPr>
          <p:cNvSpPr txBox="1"/>
          <p:nvPr/>
        </p:nvSpPr>
        <p:spPr>
          <a:xfrm>
            <a:off x="2254501" y="4064098"/>
            <a:ext cx="15214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Caspase-3</a:t>
            </a:r>
          </a:p>
          <a:p>
            <a:r>
              <a:rPr lang="en-US" sz="1600" dirty="0"/>
              <a:t>Cl-Caspase-3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69555C57-A4DA-061A-C010-16C6982A94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5228"/>
          <a:stretch>
            <a:fillRect/>
          </a:stretch>
        </p:blipFill>
        <p:spPr>
          <a:xfrm>
            <a:off x="4012238" y="728038"/>
            <a:ext cx="2332450" cy="5762848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6A922CC7-47C0-582E-2671-3B79B06EF3D6}"/>
              </a:ext>
            </a:extLst>
          </p:cNvPr>
          <p:cNvSpPr txBox="1"/>
          <p:nvPr/>
        </p:nvSpPr>
        <p:spPr>
          <a:xfrm>
            <a:off x="6227080" y="2307714"/>
            <a:ext cx="17128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PARP-1</a:t>
            </a:r>
          </a:p>
          <a:p>
            <a:r>
              <a:rPr lang="en-US" sz="1600" dirty="0"/>
              <a:t>Cl-PARP-1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CCAF31CE-9369-075B-8E1F-5AC4740E3B4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66294"/>
          <a:stretch>
            <a:fillRect/>
          </a:stretch>
        </p:blipFill>
        <p:spPr>
          <a:xfrm>
            <a:off x="7654363" y="701742"/>
            <a:ext cx="2283135" cy="5819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0839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454B001-0304-7B17-E370-7E274115D92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4669"/>
          <a:stretch>
            <a:fillRect/>
          </a:stretch>
        </p:blipFill>
        <p:spPr>
          <a:xfrm>
            <a:off x="231239" y="1260086"/>
            <a:ext cx="4519181" cy="51538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19C08B9-9BF5-A852-CDC4-8A93DF9A33F0}"/>
              </a:ext>
            </a:extLst>
          </p:cNvPr>
          <p:cNvSpPr txBox="1"/>
          <p:nvPr/>
        </p:nvSpPr>
        <p:spPr>
          <a:xfrm>
            <a:off x="-1" y="0"/>
            <a:ext cx="34024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Supplementary Figure 7A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F42B8F-6844-BF85-AEB7-830F84444DF0}"/>
              </a:ext>
            </a:extLst>
          </p:cNvPr>
          <p:cNvSpPr txBox="1"/>
          <p:nvPr/>
        </p:nvSpPr>
        <p:spPr>
          <a:xfrm>
            <a:off x="-1" y="460766"/>
            <a:ext cx="1168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JH-2-002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D3FCD1-6681-A1B1-FB0D-DA4C9493F9FE}"/>
              </a:ext>
            </a:extLst>
          </p:cNvPr>
          <p:cNvSpPr txBox="1"/>
          <p:nvPr/>
        </p:nvSpPr>
        <p:spPr>
          <a:xfrm>
            <a:off x="1701208" y="921532"/>
            <a:ext cx="23326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48h                                 120h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4EFCE0-D4DF-45CA-43A4-6B80D4897AFB}"/>
              </a:ext>
            </a:extLst>
          </p:cNvPr>
          <p:cNvSpPr txBox="1"/>
          <p:nvPr/>
        </p:nvSpPr>
        <p:spPr>
          <a:xfrm>
            <a:off x="4659814" y="2429142"/>
            <a:ext cx="6379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pFAK</a:t>
            </a:r>
            <a:endParaRPr lang="en-US" sz="16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997E996-6932-C0DD-6B4D-B734661EF7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191590"/>
            <a:ext cx="5044811" cy="522237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7D07DA2-3F6F-FD76-6654-4413A4E25635}"/>
              </a:ext>
            </a:extLst>
          </p:cNvPr>
          <p:cNvSpPr txBox="1"/>
          <p:nvPr/>
        </p:nvSpPr>
        <p:spPr>
          <a:xfrm>
            <a:off x="7685695" y="1022313"/>
            <a:ext cx="23326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48h                                 120h</a:t>
            </a:r>
          </a:p>
        </p:txBody>
      </p:sp>
    </p:spTree>
    <p:extLst>
      <p:ext uri="{BB962C8B-B14F-4D97-AF65-F5344CB8AC3E}">
        <p14:creationId xmlns:p14="http://schemas.microsoft.com/office/powerpoint/2010/main" val="33986917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CACEF6-F1E2-7DE5-A891-C9AA85118A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448" y="1115121"/>
            <a:ext cx="6035709" cy="51853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6BE3B77-63AC-F85E-AD7A-43073D4B9F10}"/>
              </a:ext>
            </a:extLst>
          </p:cNvPr>
          <p:cNvSpPr txBox="1"/>
          <p:nvPr/>
        </p:nvSpPr>
        <p:spPr>
          <a:xfrm>
            <a:off x="-1" y="0"/>
            <a:ext cx="34024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Supplementary Figure 7A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DEB95B-C59B-652F-F9A3-D56A0090E4AE}"/>
              </a:ext>
            </a:extLst>
          </p:cNvPr>
          <p:cNvSpPr txBox="1"/>
          <p:nvPr/>
        </p:nvSpPr>
        <p:spPr>
          <a:xfrm>
            <a:off x="-1" y="460766"/>
            <a:ext cx="1168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JH-2-002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938476-89CC-9D4F-3B40-3A1496BA72C9}"/>
              </a:ext>
            </a:extLst>
          </p:cNvPr>
          <p:cNvSpPr txBox="1"/>
          <p:nvPr/>
        </p:nvSpPr>
        <p:spPr>
          <a:xfrm>
            <a:off x="1701208" y="921532"/>
            <a:ext cx="23326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48h                                 120h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C914CC-85AA-ED1A-B459-51BD4866196F}"/>
              </a:ext>
            </a:extLst>
          </p:cNvPr>
          <p:cNvSpPr txBox="1"/>
          <p:nvPr/>
        </p:nvSpPr>
        <p:spPr>
          <a:xfrm>
            <a:off x="7875265" y="830098"/>
            <a:ext cx="23326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48h                                 120h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A505D50-0202-12B2-F780-32C72DE9240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6021"/>
          <a:stretch>
            <a:fillRect/>
          </a:stretch>
        </p:blipFill>
        <p:spPr>
          <a:xfrm>
            <a:off x="6356157" y="1115121"/>
            <a:ext cx="4627794" cy="525827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38AD174-C82D-EFD3-10C6-C6A363681F87}"/>
              </a:ext>
            </a:extLst>
          </p:cNvPr>
          <p:cNvSpPr txBox="1"/>
          <p:nvPr/>
        </p:nvSpPr>
        <p:spPr>
          <a:xfrm>
            <a:off x="10850137" y="2629864"/>
            <a:ext cx="8175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pSTAT3</a:t>
            </a:r>
          </a:p>
        </p:txBody>
      </p:sp>
    </p:spTree>
    <p:extLst>
      <p:ext uri="{BB962C8B-B14F-4D97-AF65-F5344CB8AC3E}">
        <p14:creationId xmlns:p14="http://schemas.microsoft.com/office/powerpoint/2010/main" val="10695014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A9D5AD-B270-B403-F152-B8E3B15363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83" y="1349297"/>
            <a:ext cx="4847134" cy="511841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5AA0E14-6443-D3B4-7D4B-393001F73058}"/>
              </a:ext>
            </a:extLst>
          </p:cNvPr>
          <p:cNvSpPr txBox="1"/>
          <p:nvPr/>
        </p:nvSpPr>
        <p:spPr>
          <a:xfrm>
            <a:off x="-1" y="0"/>
            <a:ext cx="34024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Supplementary Figure 7A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17A7AD-A464-C64D-032C-C5970D6CCE2C}"/>
              </a:ext>
            </a:extLst>
          </p:cNvPr>
          <p:cNvSpPr txBox="1"/>
          <p:nvPr/>
        </p:nvSpPr>
        <p:spPr>
          <a:xfrm>
            <a:off x="-1" y="460766"/>
            <a:ext cx="1168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JH-2-002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551B94-71DE-C5EB-BAFF-75A8416F5B0E}"/>
              </a:ext>
            </a:extLst>
          </p:cNvPr>
          <p:cNvSpPr txBox="1"/>
          <p:nvPr/>
        </p:nvSpPr>
        <p:spPr>
          <a:xfrm>
            <a:off x="1786505" y="1010743"/>
            <a:ext cx="23326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48h                                 120h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532F94D-03D5-7956-62BB-4EFE3B9488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5559"/>
          <a:stretch>
            <a:fillRect/>
          </a:stretch>
        </p:blipFill>
        <p:spPr>
          <a:xfrm>
            <a:off x="6096000" y="1349297"/>
            <a:ext cx="5429186" cy="526209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BAAC2BD-FE20-7003-D1B8-14B3F64666F1}"/>
              </a:ext>
            </a:extLst>
          </p:cNvPr>
          <p:cNvSpPr txBox="1"/>
          <p:nvPr/>
        </p:nvSpPr>
        <p:spPr>
          <a:xfrm>
            <a:off x="7644248" y="1180020"/>
            <a:ext cx="23326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48h                                 120h</a:t>
            </a:r>
          </a:p>
        </p:txBody>
      </p:sp>
    </p:spTree>
    <p:extLst>
      <p:ext uri="{BB962C8B-B14F-4D97-AF65-F5344CB8AC3E}">
        <p14:creationId xmlns:p14="http://schemas.microsoft.com/office/powerpoint/2010/main" val="531889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EF90199-8EBF-13F1-0CF9-1A8720355BB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4168"/>
          <a:stretch>
            <a:fillRect/>
          </a:stretch>
        </p:blipFill>
        <p:spPr>
          <a:xfrm>
            <a:off x="5892771" y="1184041"/>
            <a:ext cx="4812399" cy="545199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254B51F-BE83-D46F-F716-61A8CE249A15}"/>
              </a:ext>
            </a:extLst>
          </p:cNvPr>
          <p:cNvSpPr txBox="1"/>
          <p:nvPr/>
        </p:nvSpPr>
        <p:spPr>
          <a:xfrm>
            <a:off x="10705170" y="2430378"/>
            <a:ext cx="17128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PARP-1</a:t>
            </a:r>
          </a:p>
          <a:p>
            <a:r>
              <a:rPr lang="en-US" sz="1600" dirty="0"/>
              <a:t>Cl-PARP-1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63A313-EE0D-111C-D9CB-FBE2B15072D2}"/>
              </a:ext>
            </a:extLst>
          </p:cNvPr>
          <p:cNvSpPr txBox="1"/>
          <p:nvPr/>
        </p:nvSpPr>
        <p:spPr>
          <a:xfrm>
            <a:off x="-1" y="0"/>
            <a:ext cx="34024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Supplementary Figure 7A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887041-9349-BE59-DFC3-597524E00CF6}"/>
              </a:ext>
            </a:extLst>
          </p:cNvPr>
          <p:cNvSpPr txBox="1"/>
          <p:nvPr/>
        </p:nvSpPr>
        <p:spPr>
          <a:xfrm>
            <a:off x="0" y="552200"/>
            <a:ext cx="1168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JH-2-002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715F71-9373-A89B-7B1C-CB22752E5B7A}"/>
              </a:ext>
            </a:extLst>
          </p:cNvPr>
          <p:cNvSpPr txBox="1"/>
          <p:nvPr/>
        </p:nvSpPr>
        <p:spPr>
          <a:xfrm>
            <a:off x="1701208" y="1014764"/>
            <a:ext cx="23326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48h                                 120h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BB8D2E-3FFD-43D7-0A87-71BFF12C906D}"/>
              </a:ext>
            </a:extLst>
          </p:cNvPr>
          <p:cNvSpPr txBox="1"/>
          <p:nvPr/>
        </p:nvSpPr>
        <p:spPr>
          <a:xfrm>
            <a:off x="7314086" y="921532"/>
            <a:ext cx="23326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48h                                 120h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1333E55-ADAD-F639-A7D3-B87A8E6D03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6089"/>
          <a:stretch>
            <a:fillRect/>
          </a:stretch>
        </p:blipFill>
        <p:spPr>
          <a:xfrm>
            <a:off x="426623" y="1260086"/>
            <a:ext cx="4513942" cy="513307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99A9B35-9490-3440-AD5F-BCCEA6B016BA}"/>
              </a:ext>
            </a:extLst>
          </p:cNvPr>
          <p:cNvSpPr txBox="1"/>
          <p:nvPr/>
        </p:nvSpPr>
        <p:spPr>
          <a:xfrm>
            <a:off x="4881618" y="3740761"/>
            <a:ext cx="5405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ERK</a:t>
            </a:r>
          </a:p>
        </p:txBody>
      </p:sp>
    </p:spTree>
    <p:extLst>
      <p:ext uri="{BB962C8B-B14F-4D97-AF65-F5344CB8AC3E}">
        <p14:creationId xmlns:p14="http://schemas.microsoft.com/office/powerpoint/2010/main" val="2108578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1ED1F08-1378-37E4-E002-AC9EA28636D0}"/>
              </a:ext>
            </a:extLst>
          </p:cNvPr>
          <p:cNvSpPr txBox="1"/>
          <p:nvPr/>
        </p:nvSpPr>
        <p:spPr>
          <a:xfrm flipH="1">
            <a:off x="1462545" y="482213"/>
            <a:ext cx="92669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JW23.3                                                               JH-2-002                                                                  WU-356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C5F78EE-B77E-4BCE-DB32-2E7423F895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092" y="821011"/>
            <a:ext cx="4038239" cy="484782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7E043EC-B13B-AC31-DD3C-A19046D946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1431" y="1527960"/>
            <a:ext cx="4038240" cy="484782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B5B1957-3B57-3E35-08CF-6536CF5C1E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2422" y="896508"/>
            <a:ext cx="4219131" cy="506498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A9AB6FF-858F-E631-645F-10AA43672C80}"/>
              </a:ext>
            </a:extLst>
          </p:cNvPr>
          <p:cNvSpPr txBox="1"/>
          <p:nvPr/>
        </p:nvSpPr>
        <p:spPr>
          <a:xfrm>
            <a:off x="72812" y="0"/>
            <a:ext cx="12528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Figure 2B</a:t>
            </a:r>
          </a:p>
        </p:txBody>
      </p:sp>
    </p:spTree>
    <p:extLst>
      <p:ext uri="{BB962C8B-B14F-4D97-AF65-F5344CB8AC3E}">
        <p14:creationId xmlns:p14="http://schemas.microsoft.com/office/powerpoint/2010/main" val="13832747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B158F47-4A56-2F24-01CA-FDDF8F13C3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1658"/>
          <a:stretch>
            <a:fillRect/>
          </a:stretch>
        </p:blipFill>
        <p:spPr>
          <a:xfrm>
            <a:off x="6377799" y="1293632"/>
            <a:ext cx="4496376" cy="509992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39559CD-8174-D29B-D206-2CB771E8B036}"/>
              </a:ext>
            </a:extLst>
          </p:cNvPr>
          <p:cNvSpPr txBox="1"/>
          <p:nvPr/>
        </p:nvSpPr>
        <p:spPr>
          <a:xfrm>
            <a:off x="10823301" y="3903279"/>
            <a:ext cx="17128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GAPDH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54C3C2-AABB-97B3-8527-690A96CCBA53}"/>
              </a:ext>
            </a:extLst>
          </p:cNvPr>
          <p:cNvSpPr txBox="1"/>
          <p:nvPr/>
        </p:nvSpPr>
        <p:spPr>
          <a:xfrm>
            <a:off x="-1" y="0"/>
            <a:ext cx="34024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Supplementary Figure 7A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5B3A43-614B-3780-B7DB-C5A4736AB921}"/>
              </a:ext>
            </a:extLst>
          </p:cNvPr>
          <p:cNvSpPr txBox="1"/>
          <p:nvPr/>
        </p:nvSpPr>
        <p:spPr>
          <a:xfrm>
            <a:off x="-1" y="645432"/>
            <a:ext cx="1168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JH-2-002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383453-C6DB-5F72-4F9E-112B6BA53961}"/>
              </a:ext>
            </a:extLst>
          </p:cNvPr>
          <p:cNvSpPr txBox="1"/>
          <p:nvPr/>
        </p:nvSpPr>
        <p:spPr>
          <a:xfrm>
            <a:off x="7745749" y="1061796"/>
            <a:ext cx="23326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48h                                 120h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3767EBE-0C58-F988-B67A-B9687541C2E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082"/>
          <a:stretch>
            <a:fillRect/>
          </a:stretch>
        </p:blipFill>
        <p:spPr>
          <a:xfrm>
            <a:off x="261104" y="1400350"/>
            <a:ext cx="4832905" cy="481221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43AB8FB-F4AB-7892-D2D5-2B5497715674}"/>
              </a:ext>
            </a:extLst>
          </p:cNvPr>
          <p:cNvSpPr txBox="1"/>
          <p:nvPr/>
        </p:nvSpPr>
        <p:spPr>
          <a:xfrm>
            <a:off x="1845346" y="1014764"/>
            <a:ext cx="23326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48h                                 120h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8369610-C797-A6E9-55ED-765D18F7B656}"/>
              </a:ext>
            </a:extLst>
          </p:cNvPr>
          <p:cNvSpPr txBox="1"/>
          <p:nvPr/>
        </p:nvSpPr>
        <p:spPr>
          <a:xfrm>
            <a:off x="4914574" y="4135795"/>
            <a:ext cx="15214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Caspase-3</a:t>
            </a:r>
          </a:p>
          <a:p>
            <a:endParaRPr lang="en-US" sz="1600" dirty="0"/>
          </a:p>
          <a:p>
            <a:r>
              <a:rPr lang="en-US" sz="1600" dirty="0"/>
              <a:t>Cl-Caspase-3</a:t>
            </a:r>
          </a:p>
        </p:txBody>
      </p:sp>
    </p:spTree>
    <p:extLst>
      <p:ext uri="{BB962C8B-B14F-4D97-AF65-F5344CB8AC3E}">
        <p14:creationId xmlns:p14="http://schemas.microsoft.com/office/powerpoint/2010/main" val="41365639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F1A2FD-5A98-03CB-C903-BB0CF0BE4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90D738A-6E81-F35C-7AA2-6C8E0DC80CD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8614"/>
          <a:stretch>
            <a:fillRect/>
          </a:stretch>
        </p:blipFill>
        <p:spPr>
          <a:xfrm>
            <a:off x="0" y="802888"/>
            <a:ext cx="2916923" cy="605511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A87159D-C928-312E-19BA-809B34A5C3B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5401"/>
          <a:stretch>
            <a:fillRect/>
          </a:stretch>
        </p:blipFill>
        <p:spPr>
          <a:xfrm>
            <a:off x="9057075" y="662756"/>
            <a:ext cx="3220636" cy="620394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9BA048F-5152-3319-D353-A0041603F92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8754"/>
          <a:stretch>
            <a:fillRect/>
          </a:stretch>
        </p:blipFill>
        <p:spPr>
          <a:xfrm>
            <a:off x="6034512" y="532804"/>
            <a:ext cx="3022563" cy="629565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01BE955-2F68-E2E1-6C8F-FAB096E7F16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42712"/>
          <a:stretch>
            <a:fillRect/>
          </a:stretch>
        </p:blipFill>
        <p:spPr>
          <a:xfrm>
            <a:off x="3011949" y="632276"/>
            <a:ext cx="2960549" cy="620394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A0672DE-4D71-6331-2FE3-1359BB17CE6A}"/>
              </a:ext>
            </a:extLst>
          </p:cNvPr>
          <p:cNvSpPr txBox="1"/>
          <p:nvPr/>
        </p:nvSpPr>
        <p:spPr>
          <a:xfrm>
            <a:off x="0" y="532804"/>
            <a:ext cx="10054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JW23.3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4DCD18-F4DB-36B4-BBE6-1FE53590E0D1}"/>
              </a:ext>
            </a:extLst>
          </p:cNvPr>
          <p:cNvSpPr txBox="1"/>
          <p:nvPr/>
        </p:nvSpPr>
        <p:spPr>
          <a:xfrm>
            <a:off x="-1" y="0"/>
            <a:ext cx="34024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Supplementary Figure 7C</a:t>
            </a:r>
          </a:p>
        </p:txBody>
      </p:sp>
    </p:spTree>
    <p:extLst>
      <p:ext uri="{BB962C8B-B14F-4D97-AF65-F5344CB8AC3E}">
        <p14:creationId xmlns:p14="http://schemas.microsoft.com/office/powerpoint/2010/main" val="19160692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D667E1-7660-8C78-20BA-E87F4C367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17F895F-E333-570D-CD2E-F5AE28E882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883" r="59173"/>
          <a:stretch>
            <a:fillRect/>
          </a:stretch>
        </p:blipFill>
        <p:spPr>
          <a:xfrm>
            <a:off x="0" y="525152"/>
            <a:ext cx="2935776" cy="575242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F0995BF-86AA-CECD-9204-F7BC63104B1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779" r="56938"/>
          <a:stretch>
            <a:fillRect/>
          </a:stretch>
        </p:blipFill>
        <p:spPr>
          <a:xfrm>
            <a:off x="3045747" y="525152"/>
            <a:ext cx="3143917" cy="584703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6A85F71-2A62-923B-6B50-DA38C3FAEB8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296" r="58614"/>
          <a:stretch>
            <a:fillRect/>
          </a:stretch>
        </p:blipFill>
        <p:spPr>
          <a:xfrm>
            <a:off x="6189664" y="701928"/>
            <a:ext cx="3005951" cy="584703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D33CF53-B832-00F2-2332-B119463EE50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4746" r="32592"/>
          <a:stretch>
            <a:fillRect/>
          </a:stretch>
        </p:blipFill>
        <p:spPr>
          <a:xfrm>
            <a:off x="9215323" y="808074"/>
            <a:ext cx="2865344" cy="567885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23BD970-3BB5-3BD3-CEC2-17027442D8C1}"/>
              </a:ext>
            </a:extLst>
          </p:cNvPr>
          <p:cNvSpPr txBox="1"/>
          <p:nvPr/>
        </p:nvSpPr>
        <p:spPr>
          <a:xfrm>
            <a:off x="0" y="325937"/>
            <a:ext cx="10054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JW23.3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8FEDFF-E8F0-B0CF-BB59-54DCD2F3C5EB}"/>
              </a:ext>
            </a:extLst>
          </p:cNvPr>
          <p:cNvSpPr txBox="1"/>
          <p:nvPr/>
        </p:nvSpPr>
        <p:spPr>
          <a:xfrm>
            <a:off x="0" y="0"/>
            <a:ext cx="31439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Supplementary Figure 7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1D0F13-346F-11E4-985C-E6561C179C1B}"/>
              </a:ext>
            </a:extLst>
          </p:cNvPr>
          <p:cNvSpPr txBox="1"/>
          <p:nvPr/>
        </p:nvSpPr>
        <p:spPr>
          <a:xfrm>
            <a:off x="-1" y="0"/>
            <a:ext cx="34024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Supplementary Figure 7C</a:t>
            </a:r>
          </a:p>
        </p:txBody>
      </p:sp>
    </p:spTree>
    <p:extLst>
      <p:ext uri="{BB962C8B-B14F-4D97-AF65-F5344CB8AC3E}">
        <p14:creationId xmlns:p14="http://schemas.microsoft.com/office/powerpoint/2010/main" val="25560168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87A05-A6F4-80DB-CCD7-3E1B5E221A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4DE70CB-C93D-2BDC-1440-D7F59337877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4295"/>
          <a:stretch>
            <a:fillRect/>
          </a:stretch>
        </p:blipFill>
        <p:spPr>
          <a:xfrm>
            <a:off x="847492" y="371739"/>
            <a:ext cx="3423658" cy="577633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4645C58-D2B6-6E63-DE91-2AB45509763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9286"/>
          <a:stretch>
            <a:fillRect/>
          </a:stretch>
        </p:blipFill>
        <p:spPr>
          <a:xfrm>
            <a:off x="4271150" y="459875"/>
            <a:ext cx="2902475" cy="56000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9637836-9392-16F3-D113-7386F136755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5122"/>
          <a:stretch>
            <a:fillRect/>
          </a:stretch>
        </p:blipFill>
        <p:spPr>
          <a:xfrm>
            <a:off x="7355541" y="486769"/>
            <a:ext cx="2976660" cy="569827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01E1E81-722A-FDE5-29F8-56D8E1366E9D}"/>
              </a:ext>
            </a:extLst>
          </p:cNvPr>
          <p:cNvSpPr txBox="1"/>
          <p:nvPr/>
        </p:nvSpPr>
        <p:spPr>
          <a:xfrm>
            <a:off x="253833" y="371739"/>
            <a:ext cx="10054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JW23.3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9DF251-E971-30A6-8C3D-AF873FD09E3F}"/>
              </a:ext>
            </a:extLst>
          </p:cNvPr>
          <p:cNvSpPr txBox="1"/>
          <p:nvPr/>
        </p:nvSpPr>
        <p:spPr>
          <a:xfrm>
            <a:off x="0" y="0"/>
            <a:ext cx="34236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Supplementary Figure 7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1B7FE5-83AB-71FA-94E7-5136384ECE4B}"/>
              </a:ext>
            </a:extLst>
          </p:cNvPr>
          <p:cNvSpPr txBox="1"/>
          <p:nvPr/>
        </p:nvSpPr>
        <p:spPr>
          <a:xfrm>
            <a:off x="-1" y="0"/>
            <a:ext cx="34024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Supplementary Figure 7C</a:t>
            </a:r>
          </a:p>
        </p:txBody>
      </p:sp>
    </p:spTree>
    <p:extLst>
      <p:ext uri="{BB962C8B-B14F-4D97-AF65-F5344CB8AC3E}">
        <p14:creationId xmlns:p14="http://schemas.microsoft.com/office/powerpoint/2010/main" val="21694966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AB41F-3CC1-26D0-B2E0-5071AFB7B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9BCB652C-B62B-A4E9-A0DB-E63EF6FB4D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2647"/>
          <a:stretch>
            <a:fillRect/>
          </a:stretch>
        </p:blipFill>
        <p:spPr>
          <a:xfrm>
            <a:off x="13884" y="461110"/>
            <a:ext cx="2815044" cy="580541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4D94429-3411-195B-AD9F-B6AE69AC9A0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9060"/>
          <a:stretch>
            <a:fillRect/>
          </a:stretch>
        </p:blipFill>
        <p:spPr>
          <a:xfrm>
            <a:off x="9023846" y="499400"/>
            <a:ext cx="3034139" cy="581673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AED992F-6A56-8C3E-F895-D63C2924DC8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4205"/>
          <a:stretch>
            <a:fillRect/>
          </a:stretch>
        </p:blipFill>
        <p:spPr>
          <a:xfrm>
            <a:off x="6096000" y="499400"/>
            <a:ext cx="2850277" cy="581673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65C1DEC-F153-5BBB-466B-390372B8E0E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53440"/>
          <a:stretch>
            <a:fillRect/>
          </a:stretch>
        </p:blipFill>
        <p:spPr>
          <a:xfrm>
            <a:off x="2897873" y="439844"/>
            <a:ext cx="2767846" cy="580541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7F52938-2020-F42D-E045-CC93DAE2DD38}"/>
              </a:ext>
            </a:extLst>
          </p:cNvPr>
          <p:cNvSpPr txBox="1"/>
          <p:nvPr/>
        </p:nvSpPr>
        <p:spPr>
          <a:xfrm>
            <a:off x="-55061" y="400110"/>
            <a:ext cx="11849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JH-2-002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C0110F-EE5F-A690-F414-C511C1D61A57}"/>
              </a:ext>
            </a:extLst>
          </p:cNvPr>
          <p:cNvSpPr txBox="1"/>
          <p:nvPr/>
        </p:nvSpPr>
        <p:spPr>
          <a:xfrm>
            <a:off x="-1" y="0"/>
            <a:ext cx="34449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Supplementary Figure 7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A9A5DA-B6A8-F325-86F7-C290E66D0EFF}"/>
              </a:ext>
            </a:extLst>
          </p:cNvPr>
          <p:cNvSpPr txBox="1"/>
          <p:nvPr/>
        </p:nvSpPr>
        <p:spPr>
          <a:xfrm>
            <a:off x="-1" y="0"/>
            <a:ext cx="34024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Supplementary Figure 7C</a:t>
            </a:r>
          </a:p>
        </p:txBody>
      </p:sp>
    </p:spTree>
    <p:extLst>
      <p:ext uri="{BB962C8B-B14F-4D97-AF65-F5344CB8AC3E}">
        <p14:creationId xmlns:p14="http://schemas.microsoft.com/office/powerpoint/2010/main" val="23828492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87701E-5A6C-22EC-9ABD-F496B62292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A2764B67-CD7A-5F22-9B68-C2105DF0B2C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4153"/>
          <a:stretch>
            <a:fillRect/>
          </a:stretch>
        </p:blipFill>
        <p:spPr>
          <a:xfrm>
            <a:off x="151237" y="872128"/>
            <a:ext cx="2645125" cy="574071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F46EF54-B264-9215-AE52-53E61A731EC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0000"/>
          <a:stretch>
            <a:fillRect/>
          </a:stretch>
        </p:blipFill>
        <p:spPr>
          <a:xfrm>
            <a:off x="8234470" y="872128"/>
            <a:ext cx="2711698" cy="53964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82C3D85-AC8B-FD76-91C3-A746F7DCFF4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4153"/>
          <a:stretch>
            <a:fillRect/>
          </a:stretch>
        </p:blipFill>
        <p:spPr>
          <a:xfrm>
            <a:off x="5589345" y="699976"/>
            <a:ext cx="2645125" cy="574071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286662-7C42-8BB2-1CDD-B82B1C5CF66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54315"/>
          <a:stretch>
            <a:fillRect/>
          </a:stretch>
        </p:blipFill>
        <p:spPr>
          <a:xfrm>
            <a:off x="2796361" y="821102"/>
            <a:ext cx="2645125" cy="57610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8F4BDA1-3560-D474-6249-7592DCCC34A4}"/>
              </a:ext>
            </a:extLst>
          </p:cNvPr>
          <p:cNvSpPr txBox="1"/>
          <p:nvPr/>
        </p:nvSpPr>
        <p:spPr>
          <a:xfrm>
            <a:off x="84663" y="469143"/>
            <a:ext cx="11849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JH-2-002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8C59E6-E985-A866-A3B4-8FBC61BCC446}"/>
              </a:ext>
            </a:extLst>
          </p:cNvPr>
          <p:cNvSpPr txBox="1"/>
          <p:nvPr/>
        </p:nvSpPr>
        <p:spPr>
          <a:xfrm>
            <a:off x="0" y="75795"/>
            <a:ext cx="34024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Supplementary Figure 7C</a:t>
            </a:r>
          </a:p>
        </p:txBody>
      </p:sp>
    </p:spTree>
    <p:extLst>
      <p:ext uri="{BB962C8B-B14F-4D97-AF65-F5344CB8AC3E}">
        <p14:creationId xmlns:p14="http://schemas.microsoft.com/office/powerpoint/2010/main" val="40607694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8804A-0A1A-35EE-6916-D13685D2C7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7F55F755-AF0D-F627-0AAA-F25538D4BC1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2643"/>
          <a:stretch>
            <a:fillRect/>
          </a:stretch>
        </p:blipFill>
        <p:spPr>
          <a:xfrm>
            <a:off x="578376" y="352859"/>
            <a:ext cx="3243648" cy="552261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DF7E4F2-CCFF-2260-BD07-7DD76FB9F7C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8004"/>
          <a:stretch>
            <a:fillRect/>
          </a:stretch>
        </p:blipFill>
        <p:spPr>
          <a:xfrm>
            <a:off x="3843290" y="759238"/>
            <a:ext cx="2674468" cy="511806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7778F24-EF2F-5BF1-9184-2D1DC20745F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1870" r="50000"/>
          <a:stretch>
            <a:fillRect/>
          </a:stretch>
        </p:blipFill>
        <p:spPr>
          <a:xfrm>
            <a:off x="6539024" y="757408"/>
            <a:ext cx="2975229" cy="511623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01A3B30-1C41-9927-3DD8-D086163EE84D}"/>
              </a:ext>
            </a:extLst>
          </p:cNvPr>
          <p:cNvSpPr txBox="1"/>
          <p:nvPr/>
        </p:nvSpPr>
        <p:spPr>
          <a:xfrm>
            <a:off x="90994" y="352859"/>
            <a:ext cx="11849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JH-2-002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C1B1DC-97B9-38E3-AA25-1DAC193C7F9B}"/>
              </a:ext>
            </a:extLst>
          </p:cNvPr>
          <p:cNvSpPr txBox="1"/>
          <p:nvPr/>
        </p:nvSpPr>
        <p:spPr>
          <a:xfrm>
            <a:off x="0" y="0"/>
            <a:ext cx="34024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Supplementary Figure 7C</a:t>
            </a:r>
          </a:p>
        </p:txBody>
      </p:sp>
    </p:spTree>
    <p:extLst>
      <p:ext uri="{BB962C8B-B14F-4D97-AF65-F5344CB8AC3E}">
        <p14:creationId xmlns:p14="http://schemas.microsoft.com/office/powerpoint/2010/main" val="40422418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F82723-2BA9-C40A-C621-AF4252E87D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EDD8EB1-6F07-40FB-073F-E10A6252A7F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5470"/>
          <a:stretch>
            <a:fillRect/>
          </a:stretch>
        </p:blipFill>
        <p:spPr>
          <a:xfrm>
            <a:off x="188194" y="532804"/>
            <a:ext cx="2747853" cy="566124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DE6C77A-1C2A-F82B-6F97-E25638811E0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3655"/>
          <a:stretch>
            <a:fillRect/>
          </a:stretch>
        </p:blipFill>
        <p:spPr>
          <a:xfrm>
            <a:off x="8960897" y="766037"/>
            <a:ext cx="2623620" cy="556976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B924C4E-6738-391B-9760-25DDC7B7CC3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3912"/>
          <a:stretch>
            <a:fillRect/>
          </a:stretch>
        </p:blipFill>
        <p:spPr>
          <a:xfrm>
            <a:off x="5948472" y="532804"/>
            <a:ext cx="2789128" cy="56716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5E8C357-D296-7044-6D8C-3D608D4A70D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46056"/>
          <a:stretch>
            <a:fillRect/>
          </a:stretch>
        </p:blipFill>
        <p:spPr>
          <a:xfrm>
            <a:off x="2936047" y="532804"/>
            <a:ext cx="2789128" cy="618466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169F223-A7A9-CA56-1911-1B06CAA02D89}"/>
              </a:ext>
            </a:extLst>
          </p:cNvPr>
          <p:cNvSpPr txBox="1"/>
          <p:nvPr/>
        </p:nvSpPr>
        <p:spPr>
          <a:xfrm>
            <a:off x="133246" y="433116"/>
            <a:ext cx="10118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WU356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C3C7F6-9158-15CF-DF3D-CF75ADE767E8}"/>
              </a:ext>
            </a:extLst>
          </p:cNvPr>
          <p:cNvSpPr txBox="1"/>
          <p:nvPr/>
        </p:nvSpPr>
        <p:spPr>
          <a:xfrm>
            <a:off x="0" y="75795"/>
            <a:ext cx="34024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Supplementary Figure 7C</a:t>
            </a:r>
          </a:p>
        </p:txBody>
      </p:sp>
    </p:spTree>
    <p:extLst>
      <p:ext uri="{BB962C8B-B14F-4D97-AF65-F5344CB8AC3E}">
        <p14:creationId xmlns:p14="http://schemas.microsoft.com/office/powerpoint/2010/main" val="38333141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5E025D-2138-7C10-00E5-904E54B9D1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9312B0D-2147-216E-A1E6-BFCBD94F34C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8228"/>
          <a:stretch>
            <a:fillRect/>
          </a:stretch>
        </p:blipFill>
        <p:spPr>
          <a:xfrm>
            <a:off x="315004" y="613953"/>
            <a:ext cx="2408070" cy="490639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A462A8A-2961-ECFC-5330-0DEF2766C5A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7370"/>
          <a:stretch>
            <a:fillRect/>
          </a:stretch>
        </p:blipFill>
        <p:spPr>
          <a:xfrm>
            <a:off x="9104122" y="924952"/>
            <a:ext cx="2459988" cy="493050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396BF38-BE46-4B2A-AC0F-4F71069A95B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8742"/>
          <a:stretch>
            <a:fillRect/>
          </a:stretch>
        </p:blipFill>
        <p:spPr>
          <a:xfrm>
            <a:off x="6132041" y="669639"/>
            <a:ext cx="2526449" cy="51992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059AC63-1A1A-A807-1861-ABDF5211DCC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50000"/>
          <a:stretch>
            <a:fillRect/>
          </a:stretch>
        </p:blipFill>
        <p:spPr>
          <a:xfrm>
            <a:off x="3167339" y="669639"/>
            <a:ext cx="2272841" cy="47950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93CC978-EFB3-CCC0-04A5-393349D0C88C}"/>
              </a:ext>
            </a:extLst>
          </p:cNvPr>
          <p:cNvSpPr txBox="1"/>
          <p:nvPr/>
        </p:nvSpPr>
        <p:spPr>
          <a:xfrm>
            <a:off x="35420" y="611218"/>
            <a:ext cx="10118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WU356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9D9709-B2D6-3A10-2BC2-FE25547C1D97}"/>
              </a:ext>
            </a:extLst>
          </p:cNvPr>
          <p:cNvSpPr txBox="1"/>
          <p:nvPr/>
        </p:nvSpPr>
        <p:spPr>
          <a:xfrm>
            <a:off x="0" y="75795"/>
            <a:ext cx="34024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Supplementary Figure 7C</a:t>
            </a:r>
          </a:p>
        </p:txBody>
      </p:sp>
    </p:spTree>
    <p:extLst>
      <p:ext uri="{BB962C8B-B14F-4D97-AF65-F5344CB8AC3E}">
        <p14:creationId xmlns:p14="http://schemas.microsoft.com/office/powerpoint/2010/main" val="4392962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6F295C-A677-ECF3-222F-E151D37D8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2DF14E2-1AC6-C008-920F-CC1EAC9A713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5475"/>
          <a:stretch>
            <a:fillRect/>
          </a:stretch>
        </p:blipFill>
        <p:spPr>
          <a:xfrm>
            <a:off x="503274" y="555680"/>
            <a:ext cx="2971478" cy="499977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730C565-5051-54AD-F64C-F7F6D42EEDC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1473"/>
          <a:stretch>
            <a:fillRect/>
          </a:stretch>
        </p:blipFill>
        <p:spPr>
          <a:xfrm>
            <a:off x="3474752" y="683450"/>
            <a:ext cx="2522635" cy="487200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DB765B3-A4BA-91F7-506F-FCC1AD49720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5826"/>
          <a:stretch>
            <a:fillRect/>
          </a:stretch>
        </p:blipFill>
        <p:spPr>
          <a:xfrm>
            <a:off x="6734139" y="820961"/>
            <a:ext cx="2678802" cy="521607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8EFDB28-D551-C405-737E-2E928914A834}"/>
              </a:ext>
            </a:extLst>
          </p:cNvPr>
          <p:cNvSpPr txBox="1"/>
          <p:nvPr/>
        </p:nvSpPr>
        <p:spPr>
          <a:xfrm>
            <a:off x="67649" y="555680"/>
            <a:ext cx="10118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WU356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966CD7-2A7C-5FEB-D522-5DA3F73AE1F0}"/>
              </a:ext>
            </a:extLst>
          </p:cNvPr>
          <p:cNvSpPr txBox="1"/>
          <p:nvPr/>
        </p:nvSpPr>
        <p:spPr>
          <a:xfrm>
            <a:off x="0" y="75795"/>
            <a:ext cx="34024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Supplementary Figure 7C</a:t>
            </a:r>
          </a:p>
        </p:txBody>
      </p:sp>
    </p:spTree>
    <p:extLst>
      <p:ext uri="{BB962C8B-B14F-4D97-AF65-F5344CB8AC3E}">
        <p14:creationId xmlns:p14="http://schemas.microsoft.com/office/powerpoint/2010/main" val="3293091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CB67C750-EC81-92C3-B9F6-8BEA8F25C9A8}"/>
              </a:ext>
            </a:extLst>
          </p:cNvPr>
          <p:cNvSpPr txBox="1"/>
          <p:nvPr/>
        </p:nvSpPr>
        <p:spPr>
          <a:xfrm>
            <a:off x="287429" y="379232"/>
            <a:ext cx="11641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JW23.3 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4A008B-4E01-06E8-3768-E349ABACE2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377" y="782060"/>
            <a:ext cx="5468583" cy="592479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DCA2075-4A78-D2A1-01D1-856C8AF3C8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7046" y="782060"/>
            <a:ext cx="5468583" cy="592479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3F6C7AF-A99C-1618-3722-6E250394F51E}"/>
              </a:ext>
            </a:extLst>
          </p:cNvPr>
          <p:cNvSpPr txBox="1"/>
          <p:nvPr/>
        </p:nvSpPr>
        <p:spPr>
          <a:xfrm>
            <a:off x="154092" y="0"/>
            <a:ext cx="13902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Figure 3C</a:t>
            </a:r>
          </a:p>
        </p:txBody>
      </p:sp>
    </p:spTree>
    <p:extLst>
      <p:ext uri="{BB962C8B-B14F-4D97-AF65-F5344CB8AC3E}">
        <p14:creationId xmlns:p14="http://schemas.microsoft.com/office/powerpoint/2010/main" val="11242119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5D72BA6-2C78-7816-D2A7-EB9649D79F75}"/>
              </a:ext>
            </a:extLst>
          </p:cNvPr>
          <p:cNvSpPr txBox="1"/>
          <p:nvPr/>
        </p:nvSpPr>
        <p:spPr>
          <a:xfrm>
            <a:off x="0" y="0"/>
            <a:ext cx="3466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Supplementary Figure 8B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06B6755-D010-C6E6-CE05-EF58ABF1B1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35" y="1064025"/>
            <a:ext cx="5832258" cy="522135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4DB01B5-74D2-515A-7891-6512EC8D17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1405" y="1064024"/>
            <a:ext cx="6049155" cy="539621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A1E5B4E-7848-F80F-5054-F73ACF953AD3}"/>
              </a:ext>
            </a:extLst>
          </p:cNvPr>
          <p:cNvSpPr txBox="1"/>
          <p:nvPr/>
        </p:nvSpPr>
        <p:spPr>
          <a:xfrm>
            <a:off x="73935" y="485846"/>
            <a:ext cx="11849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JH-2-002</a:t>
            </a:r>
          </a:p>
        </p:txBody>
      </p:sp>
    </p:spTree>
    <p:extLst>
      <p:ext uri="{BB962C8B-B14F-4D97-AF65-F5344CB8AC3E}">
        <p14:creationId xmlns:p14="http://schemas.microsoft.com/office/powerpoint/2010/main" val="311915164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F790F4B-9252-4BE5-E918-B1340F8B85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018" y="657040"/>
            <a:ext cx="6153750" cy="554391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2F2372B-0194-DAE3-EABD-8FF2080BEA93}"/>
              </a:ext>
            </a:extLst>
          </p:cNvPr>
          <p:cNvSpPr txBox="1"/>
          <p:nvPr/>
        </p:nvSpPr>
        <p:spPr>
          <a:xfrm>
            <a:off x="73934" y="394406"/>
            <a:ext cx="11849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JH-2-002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98971D-1DCD-8AFE-014A-A795144C91D9}"/>
              </a:ext>
            </a:extLst>
          </p:cNvPr>
          <p:cNvSpPr txBox="1"/>
          <p:nvPr/>
        </p:nvSpPr>
        <p:spPr>
          <a:xfrm>
            <a:off x="0" y="0"/>
            <a:ext cx="38064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Supplementary Figure 8B</a:t>
            </a:r>
          </a:p>
        </p:txBody>
      </p:sp>
    </p:spTree>
    <p:extLst>
      <p:ext uri="{BB962C8B-B14F-4D97-AF65-F5344CB8AC3E}">
        <p14:creationId xmlns:p14="http://schemas.microsoft.com/office/powerpoint/2010/main" val="91811861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7E5BB31-4A6A-7F90-AA3C-1AAE9EF0E769}"/>
              </a:ext>
            </a:extLst>
          </p:cNvPr>
          <p:cNvSpPr txBox="1"/>
          <p:nvPr/>
        </p:nvSpPr>
        <p:spPr>
          <a:xfrm>
            <a:off x="0" y="0"/>
            <a:ext cx="2905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Supplementary Figure 12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86AD93-930F-7EFD-4D04-F7B3B0AA056B}"/>
              </a:ext>
            </a:extLst>
          </p:cNvPr>
          <p:cNvSpPr txBox="1"/>
          <p:nvPr/>
        </p:nvSpPr>
        <p:spPr>
          <a:xfrm>
            <a:off x="5742032" y="1864791"/>
            <a:ext cx="5004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err="1"/>
              <a:t>pFAK</a:t>
            </a:r>
            <a:endParaRPr lang="en-US" sz="11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039F4CC-AEEC-F3E8-18ED-3060300144E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60" t="307" r="14771" b="-5282"/>
          <a:stretch>
            <a:fillRect/>
          </a:stretch>
        </p:blipFill>
        <p:spPr>
          <a:xfrm>
            <a:off x="6188927" y="758283"/>
            <a:ext cx="5724271" cy="448278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769F8A9-3B25-B5E1-93FB-17D9EE7FA3B7}"/>
              </a:ext>
            </a:extLst>
          </p:cNvPr>
          <p:cNvSpPr txBox="1"/>
          <p:nvPr/>
        </p:nvSpPr>
        <p:spPr>
          <a:xfrm>
            <a:off x="11880691" y="1864791"/>
            <a:ext cx="42191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FAK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CDFFF682-E7EF-5E3C-061E-D5E872A9068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" t="1688" r="14928" b="-4059"/>
          <a:stretch>
            <a:fillRect/>
          </a:stretch>
        </p:blipFill>
        <p:spPr>
          <a:xfrm>
            <a:off x="0" y="869794"/>
            <a:ext cx="5795594" cy="4371278"/>
          </a:xfrm>
          <a:prstGeom prst="rect">
            <a:avLst/>
          </a:prstGeom>
          <a:ln>
            <a:noFill/>
          </a:ln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E7432C98-CD0A-4044-780C-BB1BA32D70B8}"/>
              </a:ext>
            </a:extLst>
          </p:cNvPr>
          <p:cNvSpPr txBox="1"/>
          <p:nvPr/>
        </p:nvSpPr>
        <p:spPr>
          <a:xfrm>
            <a:off x="0" y="388951"/>
            <a:ext cx="654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MN2</a:t>
            </a:r>
          </a:p>
        </p:txBody>
      </p:sp>
    </p:spTree>
    <p:extLst>
      <p:ext uri="{BB962C8B-B14F-4D97-AF65-F5344CB8AC3E}">
        <p14:creationId xmlns:p14="http://schemas.microsoft.com/office/powerpoint/2010/main" val="211684807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DF85C89-C3DA-06CA-6D9D-CB61B09DFB62}"/>
              </a:ext>
            </a:extLst>
          </p:cNvPr>
          <p:cNvSpPr txBox="1"/>
          <p:nvPr/>
        </p:nvSpPr>
        <p:spPr>
          <a:xfrm>
            <a:off x="5780272" y="3223145"/>
            <a:ext cx="49404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err="1"/>
              <a:t>pAKT</a:t>
            </a:r>
            <a:endParaRPr lang="en-US" sz="11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9006303-9F80-DB7F-71A3-1611CA1B912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15" t="-2465" r="14928" b="-5231"/>
          <a:stretch>
            <a:fillRect/>
          </a:stretch>
        </p:blipFill>
        <p:spPr>
          <a:xfrm>
            <a:off x="6200078" y="1344764"/>
            <a:ext cx="5730340" cy="459883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A29D211E-1601-50C2-8AC3-3D156AC79AE7}"/>
              </a:ext>
            </a:extLst>
          </p:cNvPr>
          <p:cNvSpPr txBox="1"/>
          <p:nvPr/>
        </p:nvSpPr>
        <p:spPr>
          <a:xfrm>
            <a:off x="11878379" y="3167390"/>
            <a:ext cx="41549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AKT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48C3CDD-E00A-1208-AE2B-81528F67C8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863" t="53265" r="14614" b="39168"/>
          <a:stretch>
            <a:fillRect/>
          </a:stretch>
        </p:blipFill>
        <p:spPr>
          <a:xfrm>
            <a:off x="828341" y="7421609"/>
            <a:ext cx="5247938" cy="323139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2E2E674-A452-959F-7415-97B0EB956D9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9506" t="55407" r="53122" b="37300"/>
          <a:stretch>
            <a:fillRect/>
          </a:stretch>
        </p:blipFill>
        <p:spPr>
          <a:xfrm>
            <a:off x="2922646" y="7433303"/>
            <a:ext cx="505610" cy="311444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57D543D-D3D4-EA54-705D-BE49C0E66F78}"/>
              </a:ext>
            </a:extLst>
          </p:cNvPr>
          <p:cNvSpPr txBox="1"/>
          <p:nvPr/>
        </p:nvSpPr>
        <p:spPr>
          <a:xfrm>
            <a:off x="235994" y="7455234"/>
            <a:ext cx="64472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GAPDH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DD46F863-509C-0337-B509-AEE219BE675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8" t="-2752" r="15060" b="-3010"/>
          <a:stretch>
            <a:fillRect/>
          </a:stretch>
        </p:blipFill>
        <p:spPr>
          <a:xfrm>
            <a:off x="32930" y="1344764"/>
            <a:ext cx="5808910" cy="4516243"/>
          </a:xfrm>
          <a:prstGeom prst="rect">
            <a:avLst/>
          </a:prstGeom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5FE5F9D-C9AC-7CAE-096C-F45B64BFD719}"/>
              </a:ext>
            </a:extLst>
          </p:cNvPr>
          <p:cNvSpPr txBox="1"/>
          <p:nvPr/>
        </p:nvSpPr>
        <p:spPr>
          <a:xfrm>
            <a:off x="0" y="388951"/>
            <a:ext cx="654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MN2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AA71D3-801A-1E88-6F99-B5E248F64F73}"/>
              </a:ext>
            </a:extLst>
          </p:cNvPr>
          <p:cNvSpPr txBox="1"/>
          <p:nvPr/>
        </p:nvSpPr>
        <p:spPr>
          <a:xfrm>
            <a:off x="0" y="0"/>
            <a:ext cx="2905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Supplementary Figure 12</a:t>
            </a:r>
          </a:p>
        </p:txBody>
      </p:sp>
    </p:spTree>
    <p:extLst>
      <p:ext uri="{BB962C8B-B14F-4D97-AF65-F5344CB8AC3E}">
        <p14:creationId xmlns:p14="http://schemas.microsoft.com/office/powerpoint/2010/main" val="367235666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7AACEEE-49B8-4CC5-0D50-2BC04A800E57}"/>
              </a:ext>
            </a:extLst>
          </p:cNvPr>
          <p:cNvSpPr txBox="1"/>
          <p:nvPr/>
        </p:nvSpPr>
        <p:spPr>
          <a:xfrm>
            <a:off x="5705995" y="3497432"/>
            <a:ext cx="50687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err="1"/>
              <a:t>pERK</a:t>
            </a:r>
            <a:endParaRPr lang="en-US" sz="11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4B82C3F-5A4A-0983-F5E5-FAE2C100703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58" t="1757" r="15083" b="-4649"/>
          <a:stretch>
            <a:fillRect/>
          </a:stretch>
        </p:blipFill>
        <p:spPr>
          <a:xfrm>
            <a:off x="6129454" y="1382751"/>
            <a:ext cx="5757792" cy="439358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CE7A412-4448-65C6-69D9-9F69AA0FD8F3}"/>
              </a:ext>
            </a:extLst>
          </p:cNvPr>
          <p:cNvSpPr txBox="1"/>
          <p:nvPr/>
        </p:nvSpPr>
        <p:spPr>
          <a:xfrm>
            <a:off x="11835394" y="3497432"/>
            <a:ext cx="42832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ERK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28599B4E-638D-607D-AAFA-52A6AA0EDB8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48" t="235" r="15242" b="-3115"/>
          <a:stretch>
            <a:fillRect/>
          </a:stretch>
        </p:blipFill>
        <p:spPr>
          <a:xfrm>
            <a:off x="0" y="1371600"/>
            <a:ext cx="5754468" cy="4393580"/>
          </a:xfrm>
          <a:prstGeom prst="rect">
            <a:avLst/>
          </a:prstGeom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664B4E5-B190-51D4-2015-6C77988D909A}"/>
              </a:ext>
            </a:extLst>
          </p:cNvPr>
          <p:cNvSpPr txBox="1"/>
          <p:nvPr/>
        </p:nvSpPr>
        <p:spPr>
          <a:xfrm>
            <a:off x="0" y="388951"/>
            <a:ext cx="654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MN2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40C476-E03D-580D-1435-352DD7405373}"/>
              </a:ext>
            </a:extLst>
          </p:cNvPr>
          <p:cNvSpPr txBox="1"/>
          <p:nvPr/>
        </p:nvSpPr>
        <p:spPr>
          <a:xfrm>
            <a:off x="0" y="0"/>
            <a:ext cx="2905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Supplementary Figure 12</a:t>
            </a:r>
          </a:p>
        </p:txBody>
      </p:sp>
    </p:spTree>
    <p:extLst>
      <p:ext uri="{BB962C8B-B14F-4D97-AF65-F5344CB8AC3E}">
        <p14:creationId xmlns:p14="http://schemas.microsoft.com/office/powerpoint/2010/main" val="255408203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C42055E-D972-D387-5CC7-C9C2728ED5E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41" t="1564" r="14929" b="-269"/>
          <a:stretch>
            <a:fillRect/>
          </a:stretch>
        </p:blipFill>
        <p:spPr>
          <a:xfrm>
            <a:off x="6096000" y="981307"/>
            <a:ext cx="5735447" cy="421516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04A75A0-FE6D-046F-552B-7ED74CB9C7CA}"/>
              </a:ext>
            </a:extLst>
          </p:cNvPr>
          <p:cNvSpPr txBox="1"/>
          <p:nvPr/>
        </p:nvSpPr>
        <p:spPr>
          <a:xfrm>
            <a:off x="11739448" y="2319028"/>
            <a:ext cx="5581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STAT3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AE260F1-613A-DD4F-FB72-4408354064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0" t="-140" r="15294" b="-3264"/>
          <a:stretch>
            <a:fillRect/>
          </a:stretch>
        </p:blipFill>
        <p:spPr>
          <a:xfrm>
            <a:off x="1" y="892098"/>
            <a:ext cx="5692584" cy="4415882"/>
          </a:xfrm>
          <a:prstGeom prst="rect">
            <a:avLst/>
          </a:prstGeom>
          <a:ln>
            <a:noFill/>
          </a:ln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52943A2F-FFEB-3E60-D06D-5AE18A257A45}"/>
              </a:ext>
            </a:extLst>
          </p:cNvPr>
          <p:cNvSpPr txBox="1"/>
          <p:nvPr/>
        </p:nvSpPr>
        <p:spPr>
          <a:xfrm>
            <a:off x="5592225" y="2248998"/>
            <a:ext cx="63671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pSTAT3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A96991B-F81A-5166-7206-289DA28D7976}"/>
              </a:ext>
            </a:extLst>
          </p:cNvPr>
          <p:cNvSpPr txBox="1"/>
          <p:nvPr/>
        </p:nvSpPr>
        <p:spPr>
          <a:xfrm>
            <a:off x="0" y="388951"/>
            <a:ext cx="654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MN2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387279-A056-77C8-7066-CE39DE63FB12}"/>
              </a:ext>
            </a:extLst>
          </p:cNvPr>
          <p:cNvSpPr txBox="1"/>
          <p:nvPr/>
        </p:nvSpPr>
        <p:spPr>
          <a:xfrm>
            <a:off x="0" y="0"/>
            <a:ext cx="2905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Supplementary Figure 12</a:t>
            </a:r>
          </a:p>
        </p:txBody>
      </p:sp>
    </p:spTree>
    <p:extLst>
      <p:ext uri="{BB962C8B-B14F-4D97-AF65-F5344CB8AC3E}">
        <p14:creationId xmlns:p14="http://schemas.microsoft.com/office/powerpoint/2010/main" val="218062946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BBDE5CE-33A1-9821-7EC6-62FC58A0A1F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68" t="627" r="15451" b="-1296"/>
          <a:stretch>
            <a:fillRect/>
          </a:stretch>
        </p:blipFill>
        <p:spPr>
          <a:xfrm>
            <a:off x="6217919" y="1048214"/>
            <a:ext cx="5718265" cy="429879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25D0E88-5BC6-4CA8-0A58-A8CBAC3D7831}"/>
              </a:ext>
            </a:extLst>
          </p:cNvPr>
          <p:cNvSpPr txBox="1"/>
          <p:nvPr/>
        </p:nvSpPr>
        <p:spPr>
          <a:xfrm>
            <a:off x="11848502" y="3479202"/>
            <a:ext cx="10854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Caspase-3</a:t>
            </a:r>
          </a:p>
          <a:p>
            <a:endParaRPr lang="en-US" sz="1100" dirty="0"/>
          </a:p>
          <a:p>
            <a:endParaRPr lang="en-US" sz="1100" dirty="0"/>
          </a:p>
          <a:p>
            <a:r>
              <a:rPr lang="en-US" sz="1100" dirty="0"/>
              <a:t>Cl-Caspase-3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E9C568D-6BC1-7FAA-195C-776838D411E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30" t="477" r="15189" b="-1146"/>
          <a:stretch>
            <a:fillRect/>
          </a:stretch>
        </p:blipFill>
        <p:spPr>
          <a:xfrm>
            <a:off x="0" y="1048215"/>
            <a:ext cx="5718265" cy="429879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CD2D6CB-ECA0-FB32-DFE1-0CEB06B71662}"/>
              </a:ext>
            </a:extLst>
          </p:cNvPr>
          <p:cNvSpPr txBox="1"/>
          <p:nvPr/>
        </p:nvSpPr>
        <p:spPr>
          <a:xfrm>
            <a:off x="5671764" y="3393001"/>
            <a:ext cx="84847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100" dirty="0"/>
              <a:t>Caspase-3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D937CD9-02D7-A8EA-FA50-E80018FD342C}"/>
              </a:ext>
            </a:extLst>
          </p:cNvPr>
          <p:cNvSpPr txBox="1"/>
          <p:nvPr/>
        </p:nvSpPr>
        <p:spPr>
          <a:xfrm>
            <a:off x="0" y="388951"/>
            <a:ext cx="654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MN2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417265-62D5-AA1F-0153-851860EEC7E0}"/>
              </a:ext>
            </a:extLst>
          </p:cNvPr>
          <p:cNvSpPr txBox="1"/>
          <p:nvPr/>
        </p:nvSpPr>
        <p:spPr>
          <a:xfrm>
            <a:off x="0" y="0"/>
            <a:ext cx="2905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Supplementary Figure 12</a:t>
            </a:r>
          </a:p>
        </p:txBody>
      </p:sp>
    </p:spTree>
    <p:extLst>
      <p:ext uri="{BB962C8B-B14F-4D97-AF65-F5344CB8AC3E}">
        <p14:creationId xmlns:p14="http://schemas.microsoft.com/office/powerpoint/2010/main" val="327671768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82D306D-EF7B-68AE-DEED-7D33DD258AB1}"/>
              </a:ext>
            </a:extLst>
          </p:cNvPr>
          <p:cNvSpPr txBox="1"/>
          <p:nvPr/>
        </p:nvSpPr>
        <p:spPr>
          <a:xfrm>
            <a:off x="11904568" y="2097263"/>
            <a:ext cx="82266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PARP-1</a:t>
            </a:r>
          </a:p>
          <a:p>
            <a:r>
              <a:rPr lang="en-US" sz="1100" dirty="0"/>
              <a:t>Cl-PARP-1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F9B6F8F-D7B8-74B6-7E1F-190D72E59E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11" t="-40" r="14366" b="-3454"/>
          <a:stretch>
            <a:fillRect/>
          </a:stretch>
        </p:blipFill>
        <p:spPr>
          <a:xfrm>
            <a:off x="1" y="1070512"/>
            <a:ext cx="5769122" cy="4419591"/>
          </a:xfrm>
          <a:prstGeom prst="rect">
            <a:avLst/>
          </a:prstGeom>
          <a:ln>
            <a:noFill/>
          </a:ln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C1DB9A1-62A9-BF26-8C4F-DD1ADCB7DAC0}"/>
              </a:ext>
            </a:extLst>
          </p:cNvPr>
          <p:cNvSpPr txBox="1"/>
          <p:nvPr/>
        </p:nvSpPr>
        <p:spPr>
          <a:xfrm>
            <a:off x="5642662" y="2171600"/>
            <a:ext cx="63991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100" dirty="0"/>
              <a:t>PARP-1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577A6B2-BA3A-9560-CB1A-4F495CDB088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76" t="586" r="14901" b="-2252"/>
          <a:stretch>
            <a:fillRect/>
          </a:stretch>
        </p:blipFill>
        <p:spPr>
          <a:xfrm>
            <a:off x="6229379" y="1070512"/>
            <a:ext cx="5769122" cy="4341532"/>
          </a:xfrm>
          <a:prstGeom prst="rect">
            <a:avLst/>
          </a:prstGeom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2594439-4C11-DF1A-C4B0-A1A70666B1C3}"/>
              </a:ext>
            </a:extLst>
          </p:cNvPr>
          <p:cNvSpPr txBox="1"/>
          <p:nvPr/>
        </p:nvSpPr>
        <p:spPr>
          <a:xfrm>
            <a:off x="0" y="388951"/>
            <a:ext cx="654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MN2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25D8DD-2249-AFF3-9CE3-BD3C11EB41D3}"/>
              </a:ext>
            </a:extLst>
          </p:cNvPr>
          <p:cNvSpPr txBox="1"/>
          <p:nvPr/>
        </p:nvSpPr>
        <p:spPr>
          <a:xfrm>
            <a:off x="0" y="0"/>
            <a:ext cx="2905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Supplementary Figure 12</a:t>
            </a:r>
          </a:p>
        </p:txBody>
      </p:sp>
    </p:spTree>
    <p:extLst>
      <p:ext uri="{BB962C8B-B14F-4D97-AF65-F5344CB8AC3E}">
        <p14:creationId xmlns:p14="http://schemas.microsoft.com/office/powerpoint/2010/main" val="278008730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E692B2C-2F70-11A6-0D1F-C5700085EBD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6" t="415" r="14614" b="-1471"/>
          <a:stretch>
            <a:fillRect/>
          </a:stretch>
        </p:blipFill>
        <p:spPr>
          <a:xfrm>
            <a:off x="441710" y="1092820"/>
            <a:ext cx="5840285" cy="4315523"/>
          </a:xfrm>
          <a:prstGeom prst="rect">
            <a:avLst/>
          </a:prstGeom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FC1F2CC-85E5-1492-92CD-0910733CEE9D}"/>
              </a:ext>
            </a:extLst>
          </p:cNvPr>
          <p:cNvSpPr txBox="1"/>
          <p:nvPr/>
        </p:nvSpPr>
        <p:spPr>
          <a:xfrm>
            <a:off x="6203938" y="3365101"/>
            <a:ext cx="64472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GAPDH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4FA0E0-8289-EFB9-DC75-247B8875DD9A}"/>
              </a:ext>
            </a:extLst>
          </p:cNvPr>
          <p:cNvSpPr txBox="1"/>
          <p:nvPr/>
        </p:nvSpPr>
        <p:spPr>
          <a:xfrm>
            <a:off x="0" y="723488"/>
            <a:ext cx="654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MN2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A3B4B0-7598-06F4-146F-CA7C21D8DD02}"/>
              </a:ext>
            </a:extLst>
          </p:cNvPr>
          <p:cNvSpPr txBox="1"/>
          <p:nvPr/>
        </p:nvSpPr>
        <p:spPr>
          <a:xfrm>
            <a:off x="0" y="0"/>
            <a:ext cx="2905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Supplementary Figure 12</a:t>
            </a:r>
          </a:p>
        </p:txBody>
      </p:sp>
    </p:spTree>
    <p:extLst>
      <p:ext uri="{BB962C8B-B14F-4D97-AF65-F5344CB8AC3E}">
        <p14:creationId xmlns:p14="http://schemas.microsoft.com/office/powerpoint/2010/main" val="265613985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CCFACC8A-95CA-5F40-2E80-9BB2A4814703}"/>
              </a:ext>
            </a:extLst>
          </p:cNvPr>
          <p:cNvSpPr txBox="1"/>
          <p:nvPr/>
        </p:nvSpPr>
        <p:spPr>
          <a:xfrm>
            <a:off x="228782" y="560694"/>
            <a:ext cx="7652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ST8814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2055199-DB99-79E1-F77E-F3D7B2FB442B}"/>
              </a:ext>
            </a:extLst>
          </p:cNvPr>
          <p:cNvSpPr txBox="1"/>
          <p:nvPr/>
        </p:nvSpPr>
        <p:spPr>
          <a:xfrm>
            <a:off x="1233898" y="896819"/>
            <a:ext cx="4742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Par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056D544-FEF3-D593-26B6-35A1FC9F28E3}"/>
              </a:ext>
            </a:extLst>
          </p:cNvPr>
          <p:cNvSpPr txBox="1"/>
          <p:nvPr/>
        </p:nvSpPr>
        <p:spPr>
          <a:xfrm>
            <a:off x="2691504" y="896819"/>
            <a:ext cx="9704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tram Res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A11554C-F9BB-B672-0A28-8760EEA456A5}"/>
              </a:ext>
            </a:extLst>
          </p:cNvPr>
          <p:cNvSpPr txBox="1"/>
          <p:nvPr/>
        </p:nvSpPr>
        <p:spPr>
          <a:xfrm>
            <a:off x="2073352" y="611949"/>
            <a:ext cx="5164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24h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D312168-FC86-1ED1-A99B-7D55F06AC68A}"/>
              </a:ext>
            </a:extLst>
          </p:cNvPr>
          <p:cNvSpPr txBox="1"/>
          <p:nvPr/>
        </p:nvSpPr>
        <p:spPr>
          <a:xfrm>
            <a:off x="8100110" y="611949"/>
            <a:ext cx="5164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48h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5C142BE-37DC-36B2-4E95-5F34BD88FB68}"/>
              </a:ext>
            </a:extLst>
          </p:cNvPr>
          <p:cNvSpPr txBox="1"/>
          <p:nvPr/>
        </p:nvSpPr>
        <p:spPr>
          <a:xfrm>
            <a:off x="4356605" y="1203639"/>
            <a:ext cx="753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DMSO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D43AA68-AF31-A1D4-6282-EE1CBE7EEB48}"/>
              </a:ext>
            </a:extLst>
          </p:cNvPr>
          <p:cNvSpPr txBox="1"/>
          <p:nvPr/>
        </p:nvSpPr>
        <p:spPr>
          <a:xfrm>
            <a:off x="4356605" y="1451046"/>
            <a:ext cx="17098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trametinib_20nM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446E3BE-6DAF-70E5-4D72-CB2FB359014B}"/>
              </a:ext>
            </a:extLst>
          </p:cNvPr>
          <p:cNvSpPr txBox="1"/>
          <p:nvPr/>
        </p:nvSpPr>
        <p:spPr>
          <a:xfrm>
            <a:off x="4356605" y="1698453"/>
            <a:ext cx="20635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avutometinib_200nM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2E83984-BD74-BE1A-6785-7CE984F5D364}"/>
              </a:ext>
            </a:extLst>
          </p:cNvPr>
          <p:cNvSpPr txBox="1"/>
          <p:nvPr/>
        </p:nvSpPr>
        <p:spPr>
          <a:xfrm>
            <a:off x="4356605" y="1945861"/>
            <a:ext cx="15833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defactinib_3µM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CDCB6E5-7863-7FD3-E33D-922B698826E0}"/>
              </a:ext>
            </a:extLst>
          </p:cNvPr>
          <p:cNvGrpSpPr/>
          <p:nvPr/>
        </p:nvGrpSpPr>
        <p:grpSpPr>
          <a:xfrm>
            <a:off x="608910" y="1175931"/>
            <a:ext cx="1793074" cy="1292801"/>
            <a:chOff x="826412" y="1161637"/>
            <a:chExt cx="1670260" cy="1101590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803DE442-6D5F-1939-6356-2512CA08E4C0}"/>
                </a:ext>
              </a:extLst>
            </p:cNvPr>
            <p:cNvGrpSpPr/>
            <p:nvPr/>
          </p:nvGrpSpPr>
          <p:grpSpPr>
            <a:xfrm>
              <a:off x="826412" y="1161637"/>
              <a:ext cx="286995" cy="1101590"/>
              <a:chOff x="826412" y="1161637"/>
              <a:chExt cx="286995" cy="1101590"/>
            </a:xfrm>
          </p:grpSpPr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BE477D8F-8164-0736-6FC3-220C47488EDD}"/>
                  </a:ext>
                </a:extLst>
              </p:cNvPr>
              <p:cNvSpPr txBox="1"/>
              <p:nvPr/>
            </p:nvSpPr>
            <p:spPr>
              <a:xfrm>
                <a:off x="826412" y="1161637"/>
                <a:ext cx="28699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A8560A27-2A00-2252-156A-9A7222AC8523}"/>
                  </a:ext>
                </a:extLst>
              </p:cNvPr>
              <p:cNvSpPr txBox="1"/>
              <p:nvPr/>
            </p:nvSpPr>
            <p:spPr>
              <a:xfrm>
                <a:off x="855266" y="1378772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6A637E39-A784-6532-715E-8DA6224837C9}"/>
                  </a:ext>
                </a:extLst>
              </p:cNvPr>
              <p:cNvSpPr txBox="1"/>
              <p:nvPr/>
            </p:nvSpPr>
            <p:spPr>
              <a:xfrm>
                <a:off x="855266" y="1669409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AF378A0B-DDFB-CF4F-2867-FFAA92167D9F}"/>
                  </a:ext>
                </a:extLst>
              </p:cNvPr>
              <p:cNvSpPr txBox="1"/>
              <p:nvPr/>
            </p:nvSpPr>
            <p:spPr>
              <a:xfrm>
                <a:off x="855266" y="1948521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DABA159A-F6B9-E16A-32DC-C2E595675AFF}"/>
                </a:ext>
              </a:extLst>
            </p:cNvPr>
            <p:cNvGrpSpPr/>
            <p:nvPr/>
          </p:nvGrpSpPr>
          <p:grpSpPr>
            <a:xfrm>
              <a:off x="1172228" y="1161637"/>
              <a:ext cx="286995" cy="1101590"/>
              <a:chOff x="1147650" y="1161637"/>
              <a:chExt cx="286995" cy="1101590"/>
            </a:xfrm>
          </p:grpSpPr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1BF907FF-5565-71B6-6ADE-1B1CC9DF784B}"/>
                  </a:ext>
                </a:extLst>
              </p:cNvPr>
              <p:cNvSpPr txBox="1"/>
              <p:nvPr/>
            </p:nvSpPr>
            <p:spPr>
              <a:xfrm>
                <a:off x="1147650" y="1378772"/>
                <a:ext cx="28699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A5AB192D-F119-65C3-F3B4-3EED4D6DB161}"/>
                  </a:ext>
                </a:extLst>
              </p:cNvPr>
              <p:cNvSpPr txBox="1"/>
              <p:nvPr/>
            </p:nvSpPr>
            <p:spPr>
              <a:xfrm>
                <a:off x="1176504" y="1161637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1940E4F6-ED44-4808-F132-94764E157681}"/>
                  </a:ext>
                </a:extLst>
              </p:cNvPr>
              <p:cNvSpPr txBox="1"/>
              <p:nvPr/>
            </p:nvSpPr>
            <p:spPr>
              <a:xfrm>
                <a:off x="1176504" y="1669409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1B3F0EB3-6961-477F-D7F7-30AB91798A0B}"/>
                  </a:ext>
                </a:extLst>
              </p:cNvPr>
              <p:cNvSpPr txBox="1"/>
              <p:nvPr/>
            </p:nvSpPr>
            <p:spPr>
              <a:xfrm>
                <a:off x="1176504" y="1948521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10FAE41B-4635-F9FC-6284-6D71D22DBB74}"/>
                </a:ext>
              </a:extLst>
            </p:cNvPr>
            <p:cNvGrpSpPr/>
            <p:nvPr/>
          </p:nvGrpSpPr>
          <p:grpSpPr>
            <a:xfrm>
              <a:off x="1518044" y="1161637"/>
              <a:ext cx="286995" cy="1101590"/>
              <a:chOff x="1494399" y="1161637"/>
              <a:chExt cx="286995" cy="1101590"/>
            </a:xfrm>
          </p:grpSpPr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5C0A4C14-404C-6277-3BBF-EF8DC2A70756}"/>
                  </a:ext>
                </a:extLst>
              </p:cNvPr>
              <p:cNvSpPr txBox="1"/>
              <p:nvPr/>
            </p:nvSpPr>
            <p:spPr>
              <a:xfrm>
                <a:off x="1494399" y="1669409"/>
                <a:ext cx="28699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BCB35118-743F-D86D-605B-FB901C5499AB}"/>
                  </a:ext>
                </a:extLst>
              </p:cNvPr>
              <p:cNvSpPr txBox="1"/>
              <p:nvPr/>
            </p:nvSpPr>
            <p:spPr>
              <a:xfrm>
                <a:off x="1523253" y="1161637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402A38F8-0CB0-6511-7A10-487EFD8C04D1}"/>
                  </a:ext>
                </a:extLst>
              </p:cNvPr>
              <p:cNvSpPr txBox="1"/>
              <p:nvPr/>
            </p:nvSpPr>
            <p:spPr>
              <a:xfrm>
                <a:off x="1523253" y="1378772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7E8FF094-A4DE-974B-568D-3596ECD17404}"/>
                  </a:ext>
                </a:extLst>
              </p:cNvPr>
              <p:cNvSpPr txBox="1"/>
              <p:nvPr/>
            </p:nvSpPr>
            <p:spPr>
              <a:xfrm>
                <a:off x="1523253" y="1948521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670CFD9D-1E87-2B41-B816-7C2DA39CEA71}"/>
                </a:ext>
              </a:extLst>
            </p:cNvPr>
            <p:cNvGrpSpPr/>
            <p:nvPr/>
          </p:nvGrpSpPr>
          <p:grpSpPr>
            <a:xfrm>
              <a:off x="1863860" y="1161637"/>
              <a:ext cx="286995" cy="1101590"/>
              <a:chOff x="1827794" y="1161637"/>
              <a:chExt cx="286995" cy="1101590"/>
            </a:xfrm>
          </p:grpSpPr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07A717CC-1523-03E7-BC76-37E7AB9B56B5}"/>
                  </a:ext>
                </a:extLst>
              </p:cNvPr>
              <p:cNvSpPr txBox="1"/>
              <p:nvPr/>
            </p:nvSpPr>
            <p:spPr>
              <a:xfrm>
                <a:off x="1827794" y="1948521"/>
                <a:ext cx="28699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6D499610-4ACD-41FD-7BC6-8368FB4F51A2}"/>
                  </a:ext>
                </a:extLst>
              </p:cNvPr>
              <p:cNvSpPr txBox="1"/>
              <p:nvPr/>
            </p:nvSpPr>
            <p:spPr>
              <a:xfrm>
                <a:off x="1856648" y="1161637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C0DD29C6-6B19-1E80-2152-AB4B30DF7D9A}"/>
                  </a:ext>
                </a:extLst>
              </p:cNvPr>
              <p:cNvSpPr txBox="1"/>
              <p:nvPr/>
            </p:nvSpPr>
            <p:spPr>
              <a:xfrm>
                <a:off x="1856648" y="1378772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262A6B40-E4EF-0045-5F8E-A63D53E60746}"/>
                  </a:ext>
                </a:extLst>
              </p:cNvPr>
              <p:cNvSpPr txBox="1"/>
              <p:nvPr/>
            </p:nvSpPr>
            <p:spPr>
              <a:xfrm>
                <a:off x="1856648" y="1669409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7497EBE2-DA77-A47B-70F2-D67061D6EED3}"/>
                </a:ext>
              </a:extLst>
            </p:cNvPr>
            <p:cNvGrpSpPr/>
            <p:nvPr/>
          </p:nvGrpSpPr>
          <p:grpSpPr>
            <a:xfrm>
              <a:off x="2209677" y="1161637"/>
              <a:ext cx="286995" cy="1101590"/>
              <a:chOff x="2209677" y="1161637"/>
              <a:chExt cx="286995" cy="1101590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21613D7-96A8-602D-0801-A68EB0273CE7}"/>
                  </a:ext>
                </a:extLst>
              </p:cNvPr>
              <p:cNvSpPr txBox="1"/>
              <p:nvPr/>
            </p:nvSpPr>
            <p:spPr>
              <a:xfrm>
                <a:off x="2209677" y="1669409"/>
                <a:ext cx="28699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37E46BA7-2683-641B-F89B-28E8D1FE60AC}"/>
                  </a:ext>
                </a:extLst>
              </p:cNvPr>
              <p:cNvSpPr txBox="1"/>
              <p:nvPr/>
            </p:nvSpPr>
            <p:spPr>
              <a:xfrm>
                <a:off x="2238531" y="1161637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665F3EE4-814A-EF49-C789-FB17751E3D47}"/>
                  </a:ext>
                </a:extLst>
              </p:cNvPr>
              <p:cNvSpPr txBox="1"/>
              <p:nvPr/>
            </p:nvSpPr>
            <p:spPr>
              <a:xfrm>
                <a:off x="2238531" y="1378772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0A5C015F-19A4-AFEF-FB3A-C0B20358CFA5}"/>
                  </a:ext>
                </a:extLst>
              </p:cNvPr>
              <p:cNvSpPr txBox="1"/>
              <p:nvPr/>
            </p:nvSpPr>
            <p:spPr>
              <a:xfrm>
                <a:off x="2209677" y="1948521"/>
                <a:ext cx="28699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</p:grp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854C5959-30EB-6741-CEF4-DADE21BD6A75}"/>
              </a:ext>
            </a:extLst>
          </p:cNvPr>
          <p:cNvSpPr txBox="1"/>
          <p:nvPr/>
        </p:nvSpPr>
        <p:spPr>
          <a:xfrm>
            <a:off x="4356605" y="2676502"/>
            <a:ext cx="119862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p-FAK Y397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7F1EE5F-E693-CDC1-FBC9-B4BC3FB52E97}"/>
              </a:ext>
            </a:extLst>
          </p:cNvPr>
          <p:cNvSpPr txBox="1"/>
          <p:nvPr/>
        </p:nvSpPr>
        <p:spPr>
          <a:xfrm>
            <a:off x="4356605" y="3386774"/>
            <a:ext cx="15001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FAK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C6C1F54-F3AF-D4B7-D22F-59190A3CF0ED}"/>
              </a:ext>
            </a:extLst>
          </p:cNvPr>
          <p:cNvSpPr txBox="1"/>
          <p:nvPr/>
        </p:nvSpPr>
        <p:spPr>
          <a:xfrm>
            <a:off x="4356605" y="4086638"/>
            <a:ext cx="210445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p-MEK1/2 S217/221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C80D7EE6-504A-B406-E8F5-F185B9C05C92}"/>
              </a:ext>
            </a:extLst>
          </p:cNvPr>
          <p:cNvSpPr txBox="1"/>
          <p:nvPr/>
        </p:nvSpPr>
        <p:spPr>
          <a:xfrm>
            <a:off x="4356605" y="5214521"/>
            <a:ext cx="18758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p-ERK1/2 T202/Y204</a:t>
            </a: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95606792-AC4B-C48A-A990-EE1CC45A6385}"/>
              </a:ext>
            </a:extLst>
          </p:cNvPr>
          <p:cNvGrpSpPr/>
          <p:nvPr/>
        </p:nvGrpSpPr>
        <p:grpSpPr>
          <a:xfrm>
            <a:off x="2300057" y="1175931"/>
            <a:ext cx="1793074" cy="1292801"/>
            <a:chOff x="826412" y="1161637"/>
            <a:chExt cx="1670260" cy="1101590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175D7924-675B-13F5-1FBD-2019D5129E5C}"/>
                </a:ext>
              </a:extLst>
            </p:cNvPr>
            <p:cNvGrpSpPr/>
            <p:nvPr/>
          </p:nvGrpSpPr>
          <p:grpSpPr>
            <a:xfrm>
              <a:off x="826412" y="1161637"/>
              <a:ext cx="286995" cy="1101590"/>
              <a:chOff x="826412" y="1161637"/>
              <a:chExt cx="286995" cy="1101590"/>
            </a:xfrm>
          </p:grpSpPr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B3D575DF-DA31-5DFA-8B64-0C86B98E30EE}"/>
                  </a:ext>
                </a:extLst>
              </p:cNvPr>
              <p:cNvSpPr txBox="1"/>
              <p:nvPr/>
            </p:nvSpPr>
            <p:spPr>
              <a:xfrm>
                <a:off x="826412" y="1161637"/>
                <a:ext cx="28699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181AA7B3-9248-E06F-5BA3-FD1FDD8919A9}"/>
                  </a:ext>
                </a:extLst>
              </p:cNvPr>
              <p:cNvSpPr txBox="1"/>
              <p:nvPr/>
            </p:nvSpPr>
            <p:spPr>
              <a:xfrm>
                <a:off x="855266" y="1378772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36716DF0-D4C6-3A09-F49D-FEC4A10209F1}"/>
                  </a:ext>
                </a:extLst>
              </p:cNvPr>
              <p:cNvSpPr txBox="1"/>
              <p:nvPr/>
            </p:nvSpPr>
            <p:spPr>
              <a:xfrm>
                <a:off x="855266" y="1669409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27448B5C-6E93-5463-15ED-B81E3F214882}"/>
                  </a:ext>
                </a:extLst>
              </p:cNvPr>
              <p:cNvSpPr txBox="1"/>
              <p:nvPr/>
            </p:nvSpPr>
            <p:spPr>
              <a:xfrm>
                <a:off x="855266" y="1948521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346FD537-6C27-A05B-BE39-520D9FCA47B4}"/>
                </a:ext>
              </a:extLst>
            </p:cNvPr>
            <p:cNvGrpSpPr/>
            <p:nvPr/>
          </p:nvGrpSpPr>
          <p:grpSpPr>
            <a:xfrm>
              <a:off x="1172228" y="1161637"/>
              <a:ext cx="286995" cy="1101590"/>
              <a:chOff x="1147650" y="1161637"/>
              <a:chExt cx="286995" cy="1101590"/>
            </a:xfrm>
          </p:grpSpPr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D40BC7DA-5A72-871B-15D6-12F2843EC025}"/>
                  </a:ext>
                </a:extLst>
              </p:cNvPr>
              <p:cNvSpPr txBox="1"/>
              <p:nvPr/>
            </p:nvSpPr>
            <p:spPr>
              <a:xfrm>
                <a:off x="1147650" y="1378772"/>
                <a:ext cx="28699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21C4BDB1-951A-B012-5DA7-B8D20C14FF50}"/>
                  </a:ext>
                </a:extLst>
              </p:cNvPr>
              <p:cNvSpPr txBox="1"/>
              <p:nvPr/>
            </p:nvSpPr>
            <p:spPr>
              <a:xfrm>
                <a:off x="1176504" y="1161637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20AF0F5E-0636-2A74-A9B1-7E347097734E}"/>
                  </a:ext>
                </a:extLst>
              </p:cNvPr>
              <p:cNvSpPr txBox="1"/>
              <p:nvPr/>
            </p:nvSpPr>
            <p:spPr>
              <a:xfrm>
                <a:off x="1176504" y="1669409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A7796827-3E91-ECF0-FDAE-76AA0D60FEF3}"/>
                  </a:ext>
                </a:extLst>
              </p:cNvPr>
              <p:cNvSpPr txBox="1"/>
              <p:nvPr/>
            </p:nvSpPr>
            <p:spPr>
              <a:xfrm>
                <a:off x="1176504" y="1948521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D137C603-531E-B765-CE15-171906BD8FB4}"/>
                </a:ext>
              </a:extLst>
            </p:cNvPr>
            <p:cNvGrpSpPr/>
            <p:nvPr/>
          </p:nvGrpSpPr>
          <p:grpSpPr>
            <a:xfrm>
              <a:off x="1518044" y="1161637"/>
              <a:ext cx="286995" cy="1101590"/>
              <a:chOff x="1494399" y="1161637"/>
              <a:chExt cx="286995" cy="1101590"/>
            </a:xfrm>
          </p:grpSpPr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A04AFBA3-6710-7CEB-37A5-AB39F08A9E95}"/>
                  </a:ext>
                </a:extLst>
              </p:cNvPr>
              <p:cNvSpPr txBox="1"/>
              <p:nvPr/>
            </p:nvSpPr>
            <p:spPr>
              <a:xfrm>
                <a:off x="1494399" y="1669409"/>
                <a:ext cx="28699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BA873077-E0B9-3503-46A9-3862EF39DBC0}"/>
                  </a:ext>
                </a:extLst>
              </p:cNvPr>
              <p:cNvSpPr txBox="1"/>
              <p:nvPr/>
            </p:nvSpPr>
            <p:spPr>
              <a:xfrm>
                <a:off x="1523253" y="1161637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66327C48-6C6A-B909-4242-6473C13E2870}"/>
                  </a:ext>
                </a:extLst>
              </p:cNvPr>
              <p:cNvSpPr txBox="1"/>
              <p:nvPr/>
            </p:nvSpPr>
            <p:spPr>
              <a:xfrm>
                <a:off x="1523253" y="1378772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C95D4B86-7E2E-A489-3313-796B5CC3A5AE}"/>
                  </a:ext>
                </a:extLst>
              </p:cNvPr>
              <p:cNvSpPr txBox="1"/>
              <p:nvPr/>
            </p:nvSpPr>
            <p:spPr>
              <a:xfrm>
                <a:off x="1523253" y="1948521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E230FD23-B8B3-2C95-8707-0DAF4E67E259}"/>
                </a:ext>
              </a:extLst>
            </p:cNvPr>
            <p:cNvGrpSpPr/>
            <p:nvPr/>
          </p:nvGrpSpPr>
          <p:grpSpPr>
            <a:xfrm>
              <a:off x="1863860" y="1161637"/>
              <a:ext cx="286995" cy="1101590"/>
              <a:chOff x="1827794" y="1161637"/>
              <a:chExt cx="286995" cy="1101590"/>
            </a:xfrm>
          </p:grpSpPr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F24744FF-2434-0A0E-6106-10E46DEAF174}"/>
                  </a:ext>
                </a:extLst>
              </p:cNvPr>
              <p:cNvSpPr txBox="1"/>
              <p:nvPr/>
            </p:nvSpPr>
            <p:spPr>
              <a:xfrm>
                <a:off x="1827794" y="1948521"/>
                <a:ext cx="28699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BD49568C-5092-5893-5818-70D52E5B55CB}"/>
                  </a:ext>
                </a:extLst>
              </p:cNvPr>
              <p:cNvSpPr txBox="1"/>
              <p:nvPr/>
            </p:nvSpPr>
            <p:spPr>
              <a:xfrm>
                <a:off x="1856648" y="1161637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62B3EBF1-0D46-2A45-FDA3-F6D30512D545}"/>
                  </a:ext>
                </a:extLst>
              </p:cNvPr>
              <p:cNvSpPr txBox="1"/>
              <p:nvPr/>
            </p:nvSpPr>
            <p:spPr>
              <a:xfrm>
                <a:off x="1856648" y="1378772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25DE2C4E-BA63-FA32-A700-64ED5B99CF39}"/>
                  </a:ext>
                </a:extLst>
              </p:cNvPr>
              <p:cNvSpPr txBox="1"/>
              <p:nvPr/>
            </p:nvSpPr>
            <p:spPr>
              <a:xfrm>
                <a:off x="1856648" y="1669409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C07CC0CD-DB33-4D98-7304-C9D4DC96E143}"/>
                </a:ext>
              </a:extLst>
            </p:cNvPr>
            <p:cNvGrpSpPr/>
            <p:nvPr/>
          </p:nvGrpSpPr>
          <p:grpSpPr>
            <a:xfrm>
              <a:off x="2209677" y="1161637"/>
              <a:ext cx="286995" cy="1101590"/>
              <a:chOff x="2209677" y="1161637"/>
              <a:chExt cx="286995" cy="1101590"/>
            </a:xfrm>
          </p:grpSpPr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03D7C391-64B1-CF8B-A4E2-61BE31B2F0E3}"/>
                  </a:ext>
                </a:extLst>
              </p:cNvPr>
              <p:cNvSpPr txBox="1"/>
              <p:nvPr/>
            </p:nvSpPr>
            <p:spPr>
              <a:xfrm>
                <a:off x="2209677" y="1669409"/>
                <a:ext cx="28699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FFDEC9F8-3AE3-01CB-364D-27F542E2D79D}"/>
                  </a:ext>
                </a:extLst>
              </p:cNvPr>
              <p:cNvSpPr txBox="1"/>
              <p:nvPr/>
            </p:nvSpPr>
            <p:spPr>
              <a:xfrm>
                <a:off x="2238531" y="1161637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E21388D8-21AA-4040-5299-DA5094A7CD9F}"/>
                  </a:ext>
                </a:extLst>
              </p:cNvPr>
              <p:cNvSpPr txBox="1"/>
              <p:nvPr/>
            </p:nvSpPr>
            <p:spPr>
              <a:xfrm>
                <a:off x="2238531" y="1378772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299E7B38-FA90-477E-365A-7082936377EB}"/>
                  </a:ext>
                </a:extLst>
              </p:cNvPr>
              <p:cNvSpPr txBox="1"/>
              <p:nvPr/>
            </p:nvSpPr>
            <p:spPr>
              <a:xfrm>
                <a:off x="2209677" y="1948521"/>
                <a:ext cx="28699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</p:grpSp>
      </p:grpSp>
      <p:sp>
        <p:nvSpPr>
          <p:cNvPr id="88" name="TextBox 87">
            <a:extLst>
              <a:ext uri="{FF2B5EF4-FFF2-40B4-BE49-F238E27FC236}">
                <a16:creationId xmlns:a16="http://schemas.microsoft.com/office/drawing/2014/main" id="{EBA6492F-CF09-5115-8705-016ECD9150C1}"/>
              </a:ext>
            </a:extLst>
          </p:cNvPr>
          <p:cNvSpPr txBox="1"/>
          <p:nvPr/>
        </p:nvSpPr>
        <p:spPr>
          <a:xfrm>
            <a:off x="7244109" y="896819"/>
            <a:ext cx="4742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Par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4124140-8D6F-E2E6-7D53-3763F4D68E7C}"/>
              </a:ext>
            </a:extLst>
          </p:cNvPr>
          <p:cNvSpPr txBox="1"/>
          <p:nvPr/>
        </p:nvSpPr>
        <p:spPr>
          <a:xfrm>
            <a:off x="8701714" y="896819"/>
            <a:ext cx="9704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tram Res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FCECD330-83D7-25F6-0450-F505F36FA4CD}"/>
              </a:ext>
            </a:extLst>
          </p:cNvPr>
          <p:cNvSpPr txBox="1"/>
          <p:nvPr/>
        </p:nvSpPr>
        <p:spPr>
          <a:xfrm>
            <a:off x="10425812" y="1203639"/>
            <a:ext cx="753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DMSO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C2625F88-0C20-9C65-3267-B3DF06A28E0B}"/>
              </a:ext>
            </a:extLst>
          </p:cNvPr>
          <p:cNvSpPr txBox="1"/>
          <p:nvPr/>
        </p:nvSpPr>
        <p:spPr>
          <a:xfrm>
            <a:off x="10425812" y="1451046"/>
            <a:ext cx="10986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trametinib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5185FF93-1952-C149-51D7-1B6BB5AF9D83}"/>
              </a:ext>
            </a:extLst>
          </p:cNvPr>
          <p:cNvSpPr txBox="1"/>
          <p:nvPr/>
        </p:nvSpPr>
        <p:spPr>
          <a:xfrm>
            <a:off x="10425812" y="1698453"/>
            <a:ext cx="13568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avutometinib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BB789743-8560-5E60-822D-F50BA97986D6}"/>
              </a:ext>
            </a:extLst>
          </p:cNvPr>
          <p:cNvSpPr txBox="1"/>
          <p:nvPr/>
        </p:nvSpPr>
        <p:spPr>
          <a:xfrm>
            <a:off x="10425812" y="1945861"/>
            <a:ext cx="10768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defactinib</a:t>
            </a:r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1FCFD0A1-203F-C12B-4DAD-D47AD8C58B56}"/>
              </a:ext>
            </a:extLst>
          </p:cNvPr>
          <p:cNvGrpSpPr/>
          <p:nvPr/>
        </p:nvGrpSpPr>
        <p:grpSpPr>
          <a:xfrm>
            <a:off x="6619121" y="1175932"/>
            <a:ext cx="1691363" cy="1156216"/>
            <a:chOff x="826412" y="1161637"/>
            <a:chExt cx="1691363" cy="1156216"/>
          </a:xfrm>
        </p:grpSpPr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13CA1291-343F-F332-4A11-40EB72A4EAD2}"/>
                </a:ext>
              </a:extLst>
            </p:cNvPr>
            <p:cNvGrpSpPr/>
            <p:nvPr/>
          </p:nvGrpSpPr>
          <p:grpSpPr>
            <a:xfrm>
              <a:off x="826412" y="1161637"/>
              <a:ext cx="308098" cy="1156216"/>
              <a:chOff x="826412" y="1161637"/>
              <a:chExt cx="308098" cy="1156216"/>
            </a:xfrm>
          </p:grpSpPr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FFC49735-61B5-AB4F-A7EE-DC011B591F49}"/>
                  </a:ext>
                </a:extLst>
              </p:cNvPr>
              <p:cNvSpPr txBox="1"/>
              <p:nvPr/>
            </p:nvSpPr>
            <p:spPr>
              <a:xfrm>
                <a:off x="826412" y="1161637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ECD5908F-227B-05FC-213C-27AF612F7CFA}"/>
                  </a:ext>
                </a:extLst>
              </p:cNvPr>
              <p:cNvSpPr txBox="1"/>
              <p:nvPr/>
            </p:nvSpPr>
            <p:spPr>
              <a:xfrm>
                <a:off x="855266" y="1378772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9478DF25-0F83-B227-6C57-645D3D150C9E}"/>
                  </a:ext>
                </a:extLst>
              </p:cNvPr>
              <p:cNvSpPr txBox="1"/>
              <p:nvPr/>
            </p:nvSpPr>
            <p:spPr>
              <a:xfrm>
                <a:off x="855266" y="1669409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AA044CED-64CE-C15F-6726-901C3B7E5805}"/>
                  </a:ext>
                </a:extLst>
              </p:cNvPr>
              <p:cNvSpPr txBox="1"/>
              <p:nvPr/>
            </p:nvSpPr>
            <p:spPr>
              <a:xfrm>
                <a:off x="855266" y="1948521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BA7CBBBC-72EB-BC7A-9B0D-36D9EC3C0B75}"/>
                </a:ext>
              </a:extLst>
            </p:cNvPr>
            <p:cNvGrpSpPr/>
            <p:nvPr/>
          </p:nvGrpSpPr>
          <p:grpSpPr>
            <a:xfrm>
              <a:off x="1172228" y="1161637"/>
              <a:ext cx="308098" cy="1156216"/>
              <a:chOff x="1147650" y="1161637"/>
              <a:chExt cx="308098" cy="1156216"/>
            </a:xfrm>
          </p:grpSpPr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FD2CE8F0-8AC6-FE92-5E17-3073C4EB6695}"/>
                  </a:ext>
                </a:extLst>
              </p:cNvPr>
              <p:cNvSpPr txBox="1"/>
              <p:nvPr/>
            </p:nvSpPr>
            <p:spPr>
              <a:xfrm>
                <a:off x="1147650" y="1378772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DDC21C25-D710-D65C-B9FF-BBFBCECB2699}"/>
                  </a:ext>
                </a:extLst>
              </p:cNvPr>
              <p:cNvSpPr txBox="1"/>
              <p:nvPr/>
            </p:nvSpPr>
            <p:spPr>
              <a:xfrm>
                <a:off x="1176504" y="1161637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CA99CAAF-8C37-4A45-141F-C6957EB10DF0}"/>
                  </a:ext>
                </a:extLst>
              </p:cNvPr>
              <p:cNvSpPr txBox="1"/>
              <p:nvPr/>
            </p:nvSpPr>
            <p:spPr>
              <a:xfrm>
                <a:off x="1176504" y="1669409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F9BD859B-2817-B7EE-E86C-B6104640B1B5}"/>
                  </a:ext>
                </a:extLst>
              </p:cNvPr>
              <p:cNvSpPr txBox="1"/>
              <p:nvPr/>
            </p:nvSpPr>
            <p:spPr>
              <a:xfrm>
                <a:off x="1176504" y="1948521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6EC304A3-F2CD-9226-F413-6225217486D9}"/>
                </a:ext>
              </a:extLst>
            </p:cNvPr>
            <p:cNvGrpSpPr/>
            <p:nvPr/>
          </p:nvGrpSpPr>
          <p:grpSpPr>
            <a:xfrm>
              <a:off x="1518044" y="1161637"/>
              <a:ext cx="308098" cy="1156216"/>
              <a:chOff x="1494399" y="1161637"/>
              <a:chExt cx="308098" cy="1156216"/>
            </a:xfrm>
          </p:grpSpPr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2617532C-16B6-B0AD-BAC7-7B2DD1D7E86A}"/>
                  </a:ext>
                </a:extLst>
              </p:cNvPr>
              <p:cNvSpPr txBox="1"/>
              <p:nvPr/>
            </p:nvSpPr>
            <p:spPr>
              <a:xfrm>
                <a:off x="1494399" y="1669409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89326C74-CBBD-A4B4-737F-B59F88575516}"/>
                  </a:ext>
                </a:extLst>
              </p:cNvPr>
              <p:cNvSpPr txBox="1"/>
              <p:nvPr/>
            </p:nvSpPr>
            <p:spPr>
              <a:xfrm>
                <a:off x="1523253" y="1161637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29D60395-B1E6-96A7-CA87-E75A99A92DA0}"/>
                  </a:ext>
                </a:extLst>
              </p:cNvPr>
              <p:cNvSpPr txBox="1"/>
              <p:nvPr/>
            </p:nvSpPr>
            <p:spPr>
              <a:xfrm>
                <a:off x="1523253" y="1378772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470645C0-3994-1C2B-46B5-A0E3123670F4}"/>
                  </a:ext>
                </a:extLst>
              </p:cNvPr>
              <p:cNvSpPr txBox="1"/>
              <p:nvPr/>
            </p:nvSpPr>
            <p:spPr>
              <a:xfrm>
                <a:off x="1523253" y="1948521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3BA5A53C-D710-772D-FD81-D1A3745F087D}"/>
                </a:ext>
              </a:extLst>
            </p:cNvPr>
            <p:cNvGrpSpPr/>
            <p:nvPr/>
          </p:nvGrpSpPr>
          <p:grpSpPr>
            <a:xfrm>
              <a:off x="1863860" y="1161637"/>
              <a:ext cx="308098" cy="1156216"/>
              <a:chOff x="1827794" y="1161637"/>
              <a:chExt cx="308098" cy="1156216"/>
            </a:xfrm>
          </p:grpSpPr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E82E2CE9-5295-6AEC-1EBD-63DE7722CB90}"/>
                  </a:ext>
                </a:extLst>
              </p:cNvPr>
              <p:cNvSpPr txBox="1"/>
              <p:nvPr/>
            </p:nvSpPr>
            <p:spPr>
              <a:xfrm>
                <a:off x="1827794" y="1948521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A9110528-05E4-428A-A64A-1771833C6EA2}"/>
                  </a:ext>
                </a:extLst>
              </p:cNvPr>
              <p:cNvSpPr txBox="1"/>
              <p:nvPr/>
            </p:nvSpPr>
            <p:spPr>
              <a:xfrm>
                <a:off x="1856648" y="1161637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FEC8F10B-E1E9-F1BC-4474-618B32ECFE94}"/>
                  </a:ext>
                </a:extLst>
              </p:cNvPr>
              <p:cNvSpPr txBox="1"/>
              <p:nvPr/>
            </p:nvSpPr>
            <p:spPr>
              <a:xfrm>
                <a:off x="1856648" y="1378772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D195727A-C91F-C0B5-E4F7-387035887779}"/>
                  </a:ext>
                </a:extLst>
              </p:cNvPr>
              <p:cNvSpPr txBox="1"/>
              <p:nvPr/>
            </p:nvSpPr>
            <p:spPr>
              <a:xfrm>
                <a:off x="1856648" y="1669409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6536781-4F90-957E-6EB9-A770C190BB2E}"/>
                </a:ext>
              </a:extLst>
            </p:cNvPr>
            <p:cNvGrpSpPr/>
            <p:nvPr/>
          </p:nvGrpSpPr>
          <p:grpSpPr>
            <a:xfrm>
              <a:off x="2209677" y="1161637"/>
              <a:ext cx="308098" cy="1156216"/>
              <a:chOff x="2209677" y="1161637"/>
              <a:chExt cx="308098" cy="1156216"/>
            </a:xfrm>
          </p:grpSpPr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E363EAD3-72A9-F510-E6D7-4A48BA9B3DDA}"/>
                  </a:ext>
                </a:extLst>
              </p:cNvPr>
              <p:cNvSpPr txBox="1"/>
              <p:nvPr/>
            </p:nvSpPr>
            <p:spPr>
              <a:xfrm>
                <a:off x="2209677" y="1669409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7BA0EAD2-190E-9F48-B555-CAB5825914CF}"/>
                  </a:ext>
                </a:extLst>
              </p:cNvPr>
              <p:cNvSpPr txBox="1"/>
              <p:nvPr/>
            </p:nvSpPr>
            <p:spPr>
              <a:xfrm>
                <a:off x="2238531" y="1161637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D273D165-9885-B2D2-5F79-43C3980D065B}"/>
                  </a:ext>
                </a:extLst>
              </p:cNvPr>
              <p:cNvSpPr txBox="1"/>
              <p:nvPr/>
            </p:nvSpPr>
            <p:spPr>
              <a:xfrm>
                <a:off x="2238531" y="1378772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A4C9EAFB-951D-F3E8-A0F3-8C7C1DB6518B}"/>
                  </a:ext>
                </a:extLst>
              </p:cNvPr>
              <p:cNvSpPr txBox="1"/>
              <p:nvPr/>
            </p:nvSpPr>
            <p:spPr>
              <a:xfrm>
                <a:off x="2209677" y="1948521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</p:grpSp>
      </p:grpSp>
      <p:sp>
        <p:nvSpPr>
          <p:cNvPr id="120" name="TextBox 119">
            <a:extLst>
              <a:ext uri="{FF2B5EF4-FFF2-40B4-BE49-F238E27FC236}">
                <a16:creationId xmlns:a16="http://schemas.microsoft.com/office/drawing/2014/main" id="{9A8D0707-2C0D-93EB-7C8C-D1C699D77ADE}"/>
              </a:ext>
            </a:extLst>
          </p:cNvPr>
          <p:cNvSpPr txBox="1"/>
          <p:nvPr/>
        </p:nvSpPr>
        <p:spPr>
          <a:xfrm>
            <a:off x="10425812" y="2676502"/>
            <a:ext cx="127981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p-FAK Y397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B77A3A60-05B9-33B2-4040-D53825B75C54}"/>
              </a:ext>
            </a:extLst>
          </p:cNvPr>
          <p:cNvSpPr txBox="1"/>
          <p:nvPr/>
        </p:nvSpPr>
        <p:spPr>
          <a:xfrm>
            <a:off x="10425812" y="3386774"/>
            <a:ext cx="15001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FAK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733DCFFB-3496-06A7-91F5-5E084C73B320}"/>
              </a:ext>
            </a:extLst>
          </p:cNvPr>
          <p:cNvSpPr txBox="1"/>
          <p:nvPr/>
        </p:nvSpPr>
        <p:spPr>
          <a:xfrm>
            <a:off x="10425811" y="4086638"/>
            <a:ext cx="210445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p-MEK1/2 S217/221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5A1F8163-1558-21C7-8223-687AF0F79195}"/>
              </a:ext>
            </a:extLst>
          </p:cNvPr>
          <p:cNvSpPr txBox="1"/>
          <p:nvPr/>
        </p:nvSpPr>
        <p:spPr>
          <a:xfrm>
            <a:off x="10425811" y="5214521"/>
            <a:ext cx="210445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p-ERK1/2 T202/Y204</a:t>
            </a:r>
          </a:p>
        </p:txBody>
      </p: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63297DF5-99C2-D3B8-DCF2-40FF89C42186}"/>
              </a:ext>
            </a:extLst>
          </p:cNvPr>
          <p:cNvGrpSpPr/>
          <p:nvPr/>
        </p:nvGrpSpPr>
        <p:grpSpPr>
          <a:xfrm>
            <a:off x="8310268" y="1175932"/>
            <a:ext cx="1691363" cy="1156216"/>
            <a:chOff x="826412" y="1161637"/>
            <a:chExt cx="1691363" cy="1156216"/>
          </a:xfrm>
        </p:grpSpPr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9CD76F4D-D246-35F8-2DAD-3956113D6F0C}"/>
                </a:ext>
              </a:extLst>
            </p:cNvPr>
            <p:cNvGrpSpPr/>
            <p:nvPr/>
          </p:nvGrpSpPr>
          <p:grpSpPr>
            <a:xfrm>
              <a:off x="826412" y="1161637"/>
              <a:ext cx="308098" cy="1156216"/>
              <a:chOff x="826412" y="1161637"/>
              <a:chExt cx="308098" cy="1156216"/>
            </a:xfrm>
          </p:grpSpPr>
          <p:sp>
            <p:nvSpPr>
              <p:cNvPr id="149" name="TextBox 148">
                <a:extLst>
                  <a:ext uri="{FF2B5EF4-FFF2-40B4-BE49-F238E27FC236}">
                    <a16:creationId xmlns:a16="http://schemas.microsoft.com/office/drawing/2014/main" id="{8E634D55-1C14-A755-39B8-AF1F47D07749}"/>
                  </a:ext>
                </a:extLst>
              </p:cNvPr>
              <p:cNvSpPr txBox="1"/>
              <p:nvPr/>
            </p:nvSpPr>
            <p:spPr>
              <a:xfrm>
                <a:off x="826412" y="1161637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150" name="TextBox 149">
                <a:extLst>
                  <a:ext uri="{FF2B5EF4-FFF2-40B4-BE49-F238E27FC236}">
                    <a16:creationId xmlns:a16="http://schemas.microsoft.com/office/drawing/2014/main" id="{A7E60B54-0E0A-8DDA-08CA-73B1944DB2ED}"/>
                  </a:ext>
                </a:extLst>
              </p:cNvPr>
              <p:cNvSpPr txBox="1"/>
              <p:nvPr/>
            </p:nvSpPr>
            <p:spPr>
              <a:xfrm>
                <a:off x="855266" y="1378772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51" name="TextBox 150">
                <a:extLst>
                  <a:ext uri="{FF2B5EF4-FFF2-40B4-BE49-F238E27FC236}">
                    <a16:creationId xmlns:a16="http://schemas.microsoft.com/office/drawing/2014/main" id="{AD613010-9E38-6AF1-5A71-15A68C8E82C4}"/>
                  </a:ext>
                </a:extLst>
              </p:cNvPr>
              <p:cNvSpPr txBox="1"/>
              <p:nvPr/>
            </p:nvSpPr>
            <p:spPr>
              <a:xfrm>
                <a:off x="855266" y="1669409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52" name="TextBox 151">
                <a:extLst>
                  <a:ext uri="{FF2B5EF4-FFF2-40B4-BE49-F238E27FC236}">
                    <a16:creationId xmlns:a16="http://schemas.microsoft.com/office/drawing/2014/main" id="{EBBE5105-3C88-1F48-F596-3AB09259F6A3}"/>
                  </a:ext>
                </a:extLst>
              </p:cNvPr>
              <p:cNvSpPr txBox="1"/>
              <p:nvPr/>
            </p:nvSpPr>
            <p:spPr>
              <a:xfrm>
                <a:off x="855266" y="1948521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2644FF13-7C19-A70C-10E4-E26005F3BBE7}"/>
                </a:ext>
              </a:extLst>
            </p:cNvPr>
            <p:cNvGrpSpPr/>
            <p:nvPr/>
          </p:nvGrpSpPr>
          <p:grpSpPr>
            <a:xfrm>
              <a:off x="1172228" y="1161637"/>
              <a:ext cx="308098" cy="1156216"/>
              <a:chOff x="1147650" y="1161637"/>
              <a:chExt cx="308098" cy="1156216"/>
            </a:xfrm>
          </p:grpSpPr>
          <p:sp>
            <p:nvSpPr>
              <p:cNvPr id="145" name="TextBox 144">
                <a:extLst>
                  <a:ext uri="{FF2B5EF4-FFF2-40B4-BE49-F238E27FC236}">
                    <a16:creationId xmlns:a16="http://schemas.microsoft.com/office/drawing/2014/main" id="{2EF71583-B5D2-81E1-FAAB-F7078EC265FA}"/>
                  </a:ext>
                </a:extLst>
              </p:cNvPr>
              <p:cNvSpPr txBox="1"/>
              <p:nvPr/>
            </p:nvSpPr>
            <p:spPr>
              <a:xfrm>
                <a:off x="1147650" y="1378772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157183C5-8F96-4950-2439-97BFF96BD56C}"/>
                  </a:ext>
                </a:extLst>
              </p:cNvPr>
              <p:cNvSpPr txBox="1"/>
              <p:nvPr/>
            </p:nvSpPr>
            <p:spPr>
              <a:xfrm>
                <a:off x="1176504" y="1161637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47" name="TextBox 146">
                <a:extLst>
                  <a:ext uri="{FF2B5EF4-FFF2-40B4-BE49-F238E27FC236}">
                    <a16:creationId xmlns:a16="http://schemas.microsoft.com/office/drawing/2014/main" id="{FBB78854-E3DE-2C73-925A-889DB607F947}"/>
                  </a:ext>
                </a:extLst>
              </p:cNvPr>
              <p:cNvSpPr txBox="1"/>
              <p:nvPr/>
            </p:nvSpPr>
            <p:spPr>
              <a:xfrm>
                <a:off x="1176504" y="1669409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79C2D597-3CB6-F4D0-06DE-748539C4997E}"/>
                  </a:ext>
                </a:extLst>
              </p:cNvPr>
              <p:cNvSpPr txBox="1"/>
              <p:nvPr/>
            </p:nvSpPr>
            <p:spPr>
              <a:xfrm>
                <a:off x="1176504" y="1948521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13A3DCD4-C882-FC12-0863-C71501A244B9}"/>
                </a:ext>
              </a:extLst>
            </p:cNvPr>
            <p:cNvGrpSpPr/>
            <p:nvPr/>
          </p:nvGrpSpPr>
          <p:grpSpPr>
            <a:xfrm>
              <a:off x="1518044" y="1161637"/>
              <a:ext cx="308098" cy="1156216"/>
              <a:chOff x="1494399" y="1161637"/>
              <a:chExt cx="308098" cy="1156216"/>
            </a:xfrm>
          </p:grpSpPr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75B82B64-D389-DBD1-F2A4-8191D60C465B}"/>
                  </a:ext>
                </a:extLst>
              </p:cNvPr>
              <p:cNvSpPr txBox="1"/>
              <p:nvPr/>
            </p:nvSpPr>
            <p:spPr>
              <a:xfrm>
                <a:off x="1494399" y="1669409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64A6369D-47A9-6FD8-1B6C-7F50D21E050C}"/>
                  </a:ext>
                </a:extLst>
              </p:cNvPr>
              <p:cNvSpPr txBox="1"/>
              <p:nvPr/>
            </p:nvSpPr>
            <p:spPr>
              <a:xfrm>
                <a:off x="1523253" y="1161637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3F04C0D5-EC79-B60B-A37E-285CF42049C3}"/>
                  </a:ext>
                </a:extLst>
              </p:cNvPr>
              <p:cNvSpPr txBox="1"/>
              <p:nvPr/>
            </p:nvSpPr>
            <p:spPr>
              <a:xfrm>
                <a:off x="1523253" y="1378772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D5186499-3AD1-B25E-E485-603C5C2964A0}"/>
                  </a:ext>
                </a:extLst>
              </p:cNvPr>
              <p:cNvSpPr txBox="1"/>
              <p:nvPr/>
            </p:nvSpPr>
            <p:spPr>
              <a:xfrm>
                <a:off x="1523253" y="1948521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AC10110F-6567-5E8B-4DCF-07EEDD9E6DC0}"/>
                </a:ext>
              </a:extLst>
            </p:cNvPr>
            <p:cNvGrpSpPr/>
            <p:nvPr/>
          </p:nvGrpSpPr>
          <p:grpSpPr>
            <a:xfrm>
              <a:off x="1863860" y="1161637"/>
              <a:ext cx="308098" cy="1156216"/>
              <a:chOff x="1827794" y="1161637"/>
              <a:chExt cx="308098" cy="1156216"/>
            </a:xfrm>
          </p:grpSpPr>
          <p:sp>
            <p:nvSpPr>
              <p:cNvPr id="137" name="TextBox 136">
                <a:extLst>
                  <a:ext uri="{FF2B5EF4-FFF2-40B4-BE49-F238E27FC236}">
                    <a16:creationId xmlns:a16="http://schemas.microsoft.com/office/drawing/2014/main" id="{F748666A-EDA1-D612-E9D6-AA8C24BD391E}"/>
                  </a:ext>
                </a:extLst>
              </p:cNvPr>
              <p:cNvSpPr txBox="1"/>
              <p:nvPr/>
            </p:nvSpPr>
            <p:spPr>
              <a:xfrm>
                <a:off x="1827794" y="1948521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A5B2C7F9-3E98-3799-F5F2-3793C9A81E27}"/>
                  </a:ext>
                </a:extLst>
              </p:cNvPr>
              <p:cNvSpPr txBox="1"/>
              <p:nvPr/>
            </p:nvSpPr>
            <p:spPr>
              <a:xfrm>
                <a:off x="1856648" y="1161637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BCFF76F9-DB5D-5263-ECB0-474C9EF49BC4}"/>
                  </a:ext>
                </a:extLst>
              </p:cNvPr>
              <p:cNvSpPr txBox="1"/>
              <p:nvPr/>
            </p:nvSpPr>
            <p:spPr>
              <a:xfrm>
                <a:off x="1856648" y="1378772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CBA950C1-C038-6F90-F348-67F719555A2B}"/>
                  </a:ext>
                </a:extLst>
              </p:cNvPr>
              <p:cNvSpPr txBox="1"/>
              <p:nvPr/>
            </p:nvSpPr>
            <p:spPr>
              <a:xfrm>
                <a:off x="1856648" y="1669409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7732999E-9CCE-67C2-5AD3-D54084B6015F}"/>
                </a:ext>
              </a:extLst>
            </p:cNvPr>
            <p:cNvGrpSpPr/>
            <p:nvPr/>
          </p:nvGrpSpPr>
          <p:grpSpPr>
            <a:xfrm>
              <a:off x="2209677" y="1161637"/>
              <a:ext cx="308098" cy="1156216"/>
              <a:chOff x="2209677" y="1161637"/>
              <a:chExt cx="308098" cy="1156216"/>
            </a:xfrm>
          </p:grpSpPr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5308C6AF-CC5D-682C-AED0-06891C5866DE}"/>
                  </a:ext>
                </a:extLst>
              </p:cNvPr>
              <p:cNvSpPr txBox="1"/>
              <p:nvPr/>
            </p:nvSpPr>
            <p:spPr>
              <a:xfrm>
                <a:off x="2209677" y="1669409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815ABB1F-F88B-96BB-B456-4B48EA81E21F}"/>
                  </a:ext>
                </a:extLst>
              </p:cNvPr>
              <p:cNvSpPr txBox="1"/>
              <p:nvPr/>
            </p:nvSpPr>
            <p:spPr>
              <a:xfrm>
                <a:off x="2238531" y="1161637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852AB7B8-C492-08E8-319B-D483D8E041DA}"/>
                  </a:ext>
                </a:extLst>
              </p:cNvPr>
              <p:cNvSpPr txBox="1"/>
              <p:nvPr/>
            </p:nvSpPr>
            <p:spPr>
              <a:xfrm>
                <a:off x="2238531" y="1378772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5C543591-FE99-DF8E-8E06-74E6894A573A}"/>
                  </a:ext>
                </a:extLst>
              </p:cNvPr>
              <p:cNvSpPr txBox="1"/>
              <p:nvPr/>
            </p:nvSpPr>
            <p:spPr>
              <a:xfrm>
                <a:off x="2209677" y="1948521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</p:grpSp>
      </p:grpSp>
      <p:sp>
        <p:nvSpPr>
          <p:cNvPr id="153" name="TextBox 152">
            <a:extLst>
              <a:ext uri="{FF2B5EF4-FFF2-40B4-BE49-F238E27FC236}">
                <a16:creationId xmlns:a16="http://schemas.microsoft.com/office/drawing/2014/main" id="{171C8EE0-3F4F-1D05-D02B-363293EAFC62}"/>
              </a:ext>
            </a:extLst>
          </p:cNvPr>
          <p:cNvSpPr txBox="1"/>
          <p:nvPr/>
        </p:nvSpPr>
        <p:spPr>
          <a:xfrm>
            <a:off x="10425811" y="6325532"/>
            <a:ext cx="210445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ERK1/2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FCD0B727-2CF2-728F-A453-95DEA4FBB5C7}"/>
              </a:ext>
            </a:extLst>
          </p:cNvPr>
          <p:cNvSpPr txBox="1"/>
          <p:nvPr/>
        </p:nvSpPr>
        <p:spPr>
          <a:xfrm>
            <a:off x="4356605" y="6325532"/>
            <a:ext cx="18758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ERK1/2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7D27A7F1-1C67-9A6B-F4A9-A0422069AE2A}"/>
              </a:ext>
            </a:extLst>
          </p:cNvPr>
          <p:cNvSpPr txBox="1"/>
          <p:nvPr/>
        </p:nvSpPr>
        <p:spPr>
          <a:xfrm>
            <a:off x="0" y="-70747"/>
            <a:ext cx="3423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Supplementary Figure 13D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0E7CA086-A5A8-12B6-7A26-F5919E826043}"/>
              </a:ext>
            </a:extLst>
          </p:cNvPr>
          <p:cNvSpPr txBox="1"/>
          <p:nvPr/>
        </p:nvSpPr>
        <p:spPr>
          <a:xfrm>
            <a:off x="16064" y="217211"/>
            <a:ext cx="12178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Raw blots</a:t>
            </a:r>
          </a:p>
        </p:txBody>
      </p:sp>
      <p:pic>
        <p:nvPicPr>
          <p:cNvPr id="158" name="Picture 157">
            <a:extLst>
              <a:ext uri="{FF2B5EF4-FFF2-40B4-BE49-F238E27FC236}">
                <a16:creationId xmlns:a16="http://schemas.microsoft.com/office/drawing/2014/main" id="{594A7344-C85C-1C0A-3E59-CB24467ABF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55" y="2427440"/>
            <a:ext cx="4114800" cy="685800"/>
          </a:xfrm>
          <a:prstGeom prst="rect">
            <a:avLst/>
          </a:prstGeom>
        </p:spPr>
      </p:pic>
      <p:pic>
        <p:nvPicPr>
          <p:cNvPr id="160" name="Picture 159">
            <a:extLst>
              <a:ext uri="{FF2B5EF4-FFF2-40B4-BE49-F238E27FC236}">
                <a16:creationId xmlns:a16="http://schemas.microsoft.com/office/drawing/2014/main" id="{B59CE530-7F35-07B9-5638-EE245FB6B9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55" y="3183379"/>
            <a:ext cx="4114800" cy="685800"/>
          </a:xfrm>
          <a:prstGeom prst="rect">
            <a:avLst/>
          </a:prstGeom>
        </p:spPr>
      </p:pic>
      <p:pic>
        <p:nvPicPr>
          <p:cNvPr id="162" name="Picture 161">
            <a:extLst>
              <a:ext uri="{FF2B5EF4-FFF2-40B4-BE49-F238E27FC236}">
                <a16:creationId xmlns:a16="http://schemas.microsoft.com/office/drawing/2014/main" id="{90810B82-D25E-F195-E110-1D5646780F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55" y="3939318"/>
            <a:ext cx="4114800" cy="685800"/>
          </a:xfrm>
          <a:prstGeom prst="rect">
            <a:avLst/>
          </a:prstGeom>
        </p:spPr>
      </p:pic>
      <p:pic>
        <p:nvPicPr>
          <p:cNvPr id="164" name="Picture 163">
            <a:extLst>
              <a:ext uri="{FF2B5EF4-FFF2-40B4-BE49-F238E27FC236}">
                <a16:creationId xmlns:a16="http://schemas.microsoft.com/office/drawing/2014/main" id="{CF3024C2-B9B1-BB12-7C30-561ADB71B7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55" y="4695257"/>
            <a:ext cx="4114800" cy="1371600"/>
          </a:xfrm>
          <a:prstGeom prst="rect">
            <a:avLst/>
          </a:prstGeom>
        </p:spPr>
      </p:pic>
      <p:pic>
        <p:nvPicPr>
          <p:cNvPr id="166" name="Picture 165">
            <a:extLst>
              <a:ext uri="{FF2B5EF4-FFF2-40B4-BE49-F238E27FC236}">
                <a16:creationId xmlns:a16="http://schemas.microsoft.com/office/drawing/2014/main" id="{C1421112-94EC-8B77-8D22-A78F2B23F85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55" y="6136997"/>
            <a:ext cx="4114800" cy="685800"/>
          </a:xfrm>
          <a:prstGeom prst="rect">
            <a:avLst/>
          </a:prstGeom>
        </p:spPr>
      </p:pic>
      <p:pic>
        <p:nvPicPr>
          <p:cNvPr id="176" name="Picture 175">
            <a:extLst>
              <a:ext uri="{FF2B5EF4-FFF2-40B4-BE49-F238E27FC236}">
                <a16:creationId xmlns:a16="http://schemas.microsoft.com/office/drawing/2014/main" id="{23814E2A-5DF6-30EA-FE95-98F7C74399D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7556" y="3183379"/>
            <a:ext cx="4114800" cy="685800"/>
          </a:xfrm>
          <a:prstGeom prst="rect">
            <a:avLst/>
          </a:prstGeom>
        </p:spPr>
      </p:pic>
      <p:pic>
        <p:nvPicPr>
          <p:cNvPr id="178" name="Picture 177">
            <a:extLst>
              <a:ext uri="{FF2B5EF4-FFF2-40B4-BE49-F238E27FC236}">
                <a16:creationId xmlns:a16="http://schemas.microsoft.com/office/drawing/2014/main" id="{F7DA5DA5-3DF9-69E0-3793-2FAE83A3D60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7556" y="3939318"/>
            <a:ext cx="4114800" cy="685800"/>
          </a:xfrm>
          <a:prstGeom prst="rect">
            <a:avLst/>
          </a:prstGeom>
        </p:spPr>
      </p:pic>
      <p:pic>
        <p:nvPicPr>
          <p:cNvPr id="180" name="Picture 179">
            <a:extLst>
              <a:ext uri="{FF2B5EF4-FFF2-40B4-BE49-F238E27FC236}">
                <a16:creationId xmlns:a16="http://schemas.microsoft.com/office/drawing/2014/main" id="{52B4FA74-3FE6-0CD9-C108-03F4572726C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7556" y="4695257"/>
            <a:ext cx="4114800" cy="1371600"/>
          </a:xfrm>
          <a:prstGeom prst="rect">
            <a:avLst/>
          </a:prstGeom>
        </p:spPr>
      </p:pic>
      <p:pic>
        <p:nvPicPr>
          <p:cNvPr id="182" name="Picture 181">
            <a:extLst>
              <a:ext uri="{FF2B5EF4-FFF2-40B4-BE49-F238E27FC236}">
                <a16:creationId xmlns:a16="http://schemas.microsoft.com/office/drawing/2014/main" id="{390B91E2-DD08-305B-ADD4-6EF0379BFE6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7556" y="6136997"/>
            <a:ext cx="4114800" cy="685800"/>
          </a:xfrm>
          <a:prstGeom prst="rect">
            <a:avLst/>
          </a:prstGeom>
        </p:spPr>
      </p:pic>
      <p:pic>
        <p:nvPicPr>
          <p:cNvPr id="184" name="Picture 183">
            <a:extLst>
              <a:ext uri="{FF2B5EF4-FFF2-40B4-BE49-F238E27FC236}">
                <a16:creationId xmlns:a16="http://schemas.microsoft.com/office/drawing/2014/main" id="{352F6EA5-4E28-DA84-0663-3EED96B71DF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7556" y="2427440"/>
            <a:ext cx="4114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267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EF2DEFB-CA90-86E3-544F-5B8CD94B789B}"/>
              </a:ext>
            </a:extLst>
          </p:cNvPr>
          <p:cNvSpPr txBox="1"/>
          <p:nvPr/>
        </p:nvSpPr>
        <p:spPr>
          <a:xfrm>
            <a:off x="220049" y="586634"/>
            <a:ext cx="13436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JH-2-002  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9C1F614-1E79-B1F2-B84B-8495646BC5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261" y="955966"/>
            <a:ext cx="5486401" cy="567950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FFFAC32-89AB-11E1-CA1F-CCFC16BB89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0340" y="825627"/>
            <a:ext cx="5617260" cy="582099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B14AADB-CC67-8F91-7E41-BFB5EC35FB32}"/>
              </a:ext>
            </a:extLst>
          </p:cNvPr>
          <p:cNvSpPr txBox="1"/>
          <p:nvPr/>
        </p:nvSpPr>
        <p:spPr>
          <a:xfrm>
            <a:off x="154092" y="0"/>
            <a:ext cx="13902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Figure 3C</a:t>
            </a:r>
          </a:p>
        </p:txBody>
      </p:sp>
    </p:spTree>
    <p:extLst>
      <p:ext uri="{BB962C8B-B14F-4D97-AF65-F5344CB8AC3E}">
        <p14:creationId xmlns:p14="http://schemas.microsoft.com/office/powerpoint/2010/main" val="168154382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C302F5-DF84-FF1D-0444-047C1670E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5F64E401-C45A-9FE2-2944-6A1E1E0E1E02}"/>
              </a:ext>
            </a:extLst>
          </p:cNvPr>
          <p:cNvSpPr txBox="1"/>
          <p:nvPr/>
        </p:nvSpPr>
        <p:spPr>
          <a:xfrm>
            <a:off x="284537" y="764531"/>
            <a:ext cx="7652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ST8814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5CD0BED-9F06-DF62-D55F-5EA83738DE71}"/>
              </a:ext>
            </a:extLst>
          </p:cNvPr>
          <p:cNvSpPr txBox="1"/>
          <p:nvPr/>
        </p:nvSpPr>
        <p:spPr>
          <a:xfrm>
            <a:off x="1233898" y="1122958"/>
            <a:ext cx="4742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Par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7B1AF36-EC18-E1F8-9DAE-25A0FA31CE19}"/>
              </a:ext>
            </a:extLst>
          </p:cNvPr>
          <p:cNvSpPr txBox="1"/>
          <p:nvPr/>
        </p:nvSpPr>
        <p:spPr>
          <a:xfrm>
            <a:off x="2691504" y="1122958"/>
            <a:ext cx="9704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tram Res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35C40FA-097A-DB4D-79C1-8AE9AF773FF2}"/>
              </a:ext>
            </a:extLst>
          </p:cNvPr>
          <p:cNvSpPr txBox="1"/>
          <p:nvPr/>
        </p:nvSpPr>
        <p:spPr>
          <a:xfrm>
            <a:off x="2073352" y="838088"/>
            <a:ext cx="5164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24h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DC0AFBF-28E3-107A-8846-F33F01BC4D58}"/>
              </a:ext>
            </a:extLst>
          </p:cNvPr>
          <p:cNvSpPr txBox="1"/>
          <p:nvPr/>
        </p:nvSpPr>
        <p:spPr>
          <a:xfrm>
            <a:off x="8070614" y="838088"/>
            <a:ext cx="5164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48h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40575EE-33D6-D9EB-78F0-7F941638B273}"/>
              </a:ext>
            </a:extLst>
          </p:cNvPr>
          <p:cNvSpPr txBox="1"/>
          <p:nvPr/>
        </p:nvSpPr>
        <p:spPr>
          <a:xfrm>
            <a:off x="4423294" y="1429778"/>
            <a:ext cx="753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DMSO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87127A0-8580-D1A3-6160-E52B20CAE2A9}"/>
              </a:ext>
            </a:extLst>
          </p:cNvPr>
          <p:cNvSpPr txBox="1"/>
          <p:nvPr/>
        </p:nvSpPr>
        <p:spPr>
          <a:xfrm>
            <a:off x="4423294" y="1677185"/>
            <a:ext cx="17098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trametinib_20nM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AD85488-41E8-CECD-9D2C-805304181AD8}"/>
              </a:ext>
            </a:extLst>
          </p:cNvPr>
          <p:cNvSpPr txBox="1"/>
          <p:nvPr/>
        </p:nvSpPr>
        <p:spPr>
          <a:xfrm>
            <a:off x="4423294" y="1924592"/>
            <a:ext cx="20635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avutometinib_200nM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F241CA4-85E4-BBB0-3866-6402AA49C7F5}"/>
              </a:ext>
            </a:extLst>
          </p:cNvPr>
          <p:cNvSpPr txBox="1"/>
          <p:nvPr/>
        </p:nvSpPr>
        <p:spPr>
          <a:xfrm>
            <a:off x="4423294" y="2172000"/>
            <a:ext cx="15833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defactinib_3µM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4C842BC-89D4-3302-5897-DD382EFA9654}"/>
              </a:ext>
            </a:extLst>
          </p:cNvPr>
          <p:cNvGrpSpPr/>
          <p:nvPr/>
        </p:nvGrpSpPr>
        <p:grpSpPr>
          <a:xfrm>
            <a:off x="608910" y="1402070"/>
            <a:ext cx="1793074" cy="1292801"/>
            <a:chOff x="826412" y="1161637"/>
            <a:chExt cx="1670260" cy="1101590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C3C35B4E-5796-B926-0B3E-7CFE70FB0F44}"/>
                </a:ext>
              </a:extLst>
            </p:cNvPr>
            <p:cNvGrpSpPr/>
            <p:nvPr/>
          </p:nvGrpSpPr>
          <p:grpSpPr>
            <a:xfrm>
              <a:off x="826412" y="1161637"/>
              <a:ext cx="286995" cy="1101590"/>
              <a:chOff x="826412" y="1161637"/>
              <a:chExt cx="286995" cy="1101590"/>
            </a:xfrm>
          </p:grpSpPr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64DD3557-5B53-56C7-507E-EF0F2A3808C4}"/>
                  </a:ext>
                </a:extLst>
              </p:cNvPr>
              <p:cNvSpPr txBox="1"/>
              <p:nvPr/>
            </p:nvSpPr>
            <p:spPr>
              <a:xfrm>
                <a:off x="826412" y="1161637"/>
                <a:ext cx="28699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B5A917D1-1799-BD30-27C2-005EDB82793F}"/>
                  </a:ext>
                </a:extLst>
              </p:cNvPr>
              <p:cNvSpPr txBox="1"/>
              <p:nvPr/>
            </p:nvSpPr>
            <p:spPr>
              <a:xfrm>
                <a:off x="855266" y="1378772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9A28EA81-BB06-2691-12E5-454821410ED6}"/>
                  </a:ext>
                </a:extLst>
              </p:cNvPr>
              <p:cNvSpPr txBox="1"/>
              <p:nvPr/>
            </p:nvSpPr>
            <p:spPr>
              <a:xfrm>
                <a:off x="855266" y="1669409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FEBB78AB-9C34-7BB0-AD2D-4127E03E4229}"/>
                  </a:ext>
                </a:extLst>
              </p:cNvPr>
              <p:cNvSpPr txBox="1"/>
              <p:nvPr/>
            </p:nvSpPr>
            <p:spPr>
              <a:xfrm>
                <a:off x="855266" y="1948521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70743A34-5ADD-4BB4-D509-960F5F6F98A6}"/>
                </a:ext>
              </a:extLst>
            </p:cNvPr>
            <p:cNvGrpSpPr/>
            <p:nvPr/>
          </p:nvGrpSpPr>
          <p:grpSpPr>
            <a:xfrm>
              <a:off x="1172228" y="1161637"/>
              <a:ext cx="286995" cy="1101590"/>
              <a:chOff x="1147650" y="1161637"/>
              <a:chExt cx="286995" cy="1101590"/>
            </a:xfrm>
          </p:grpSpPr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D54A411F-F6D7-338D-24B8-D905EBE4B51B}"/>
                  </a:ext>
                </a:extLst>
              </p:cNvPr>
              <p:cNvSpPr txBox="1"/>
              <p:nvPr/>
            </p:nvSpPr>
            <p:spPr>
              <a:xfrm>
                <a:off x="1147650" y="1378772"/>
                <a:ext cx="28699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DA482517-7276-CCD7-4214-F42E7F24760B}"/>
                  </a:ext>
                </a:extLst>
              </p:cNvPr>
              <p:cNvSpPr txBox="1"/>
              <p:nvPr/>
            </p:nvSpPr>
            <p:spPr>
              <a:xfrm>
                <a:off x="1176504" y="1161637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30294230-7D07-9476-FF2E-7866F00818E8}"/>
                  </a:ext>
                </a:extLst>
              </p:cNvPr>
              <p:cNvSpPr txBox="1"/>
              <p:nvPr/>
            </p:nvSpPr>
            <p:spPr>
              <a:xfrm>
                <a:off x="1176504" y="1669409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9D7220F6-DD66-69D3-94A5-2019CC67C5F6}"/>
                  </a:ext>
                </a:extLst>
              </p:cNvPr>
              <p:cNvSpPr txBox="1"/>
              <p:nvPr/>
            </p:nvSpPr>
            <p:spPr>
              <a:xfrm>
                <a:off x="1176504" y="1948521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097011FA-BD07-28FF-FF26-307C970D18E9}"/>
                </a:ext>
              </a:extLst>
            </p:cNvPr>
            <p:cNvGrpSpPr/>
            <p:nvPr/>
          </p:nvGrpSpPr>
          <p:grpSpPr>
            <a:xfrm>
              <a:off x="1518044" y="1161637"/>
              <a:ext cx="286995" cy="1101590"/>
              <a:chOff x="1494399" y="1161637"/>
              <a:chExt cx="286995" cy="1101590"/>
            </a:xfrm>
          </p:grpSpPr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F6036650-FF52-0346-4D10-A654D32C94C5}"/>
                  </a:ext>
                </a:extLst>
              </p:cNvPr>
              <p:cNvSpPr txBox="1"/>
              <p:nvPr/>
            </p:nvSpPr>
            <p:spPr>
              <a:xfrm>
                <a:off x="1494399" y="1669409"/>
                <a:ext cx="28699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7AB4437B-42AB-FBB9-9BAB-F03CDA38C435}"/>
                  </a:ext>
                </a:extLst>
              </p:cNvPr>
              <p:cNvSpPr txBox="1"/>
              <p:nvPr/>
            </p:nvSpPr>
            <p:spPr>
              <a:xfrm>
                <a:off x="1523253" y="1161637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A169AA4C-AA12-2568-9995-4FDC84F4C9AC}"/>
                  </a:ext>
                </a:extLst>
              </p:cNvPr>
              <p:cNvSpPr txBox="1"/>
              <p:nvPr/>
            </p:nvSpPr>
            <p:spPr>
              <a:xfrm>
                <a:off x="1523253" y="1378772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47EABC06-F1FF-B0AA-289A-F5AE802B9B0C}"/>
                  </a:ext>
                </a:extLst>
              </p:cNvPr>
              <p:cNvSpPr txBox="1"/>
              <p:nvPr/>
            </p:nvSpPr>
            <p:spPr>
              <a:xfrm>
                <a:off x="1523253" y="1948521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16E9AC38-0FA0-B370-EEE5-CD93BDA5E6FE}"/>
                </a:ext>
              </a:extLst>
            </p:cNvPr>
            <p:cNvGrpSpPr/>
            <p:nvPr/>
          </p:nvGrpSpPr>
          <p:grpSpPr>
            <a:xfrm>
              <a:off x="1863860" y="1161637"/>
              <a:ext cx="286995" cy="1101590"/>
              <a:chOff x="1827794" y="1161637"/>
              <a:chExt cx="286995" cy="1101590"/>
            </a:xfrm>
          </p:grpSpPr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4832590B-E172-127E-F517-1ED7F5809962}"/>
                  </a:ext>
                </a:extLst>
              </p:cNvPr>
              <p:cNvSpPr txBox="1"/>
              <p:nvPr/>
            </p:nvSpPr>
            <p:spPr>
              <a:xfrm>
                <a:off x="1827794" y="1948521"/>
                <a:ext cx="28699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4F8EBB4-0140-A588-9CF3-44FE8BF806FB}"/>
                  </a:ext>
                </a:extLst>
              </p:cNvPr>
              <p:cNvSpPr txBox="1"/>
              <p:nvPr/>
            </p:nvSpPr>
            <p:spPr>
              <a:xfrm>
                <a:off x="1856648" y="1161637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AF8CDA38-4FE8-41FB-9651-4955492C00BB}"/>
                  </a:ext>
                </a:extLst>
              </p:cNvPr>
              <p:cNvSpPr txBox="1"/>
              <p:nvPr/>
            </p:nvSpPr>
            <p:spPr>
              <a:xfrm>
                <a:off x="1856648" y="1378772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F849C5A9-E84A-C429-4918-5C9F819E5AC4}"/>
                  </a:ext>
                </a:extLst>
              </p:cNvPr>
              <p:cNvSpPr txBox="1"/>
              <p:nvPr/>
            </p:nvSpPr>
            <p:spPr>
              <a:xfrm>
                <a:off x="1856648" y="1669409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09F56019-6EA7-88BA-2929-A38879675BBA}"/>
                </a:ext>
              </a:extLst>
            </p:cNvPr>
            <p:cNvGrpSpPr/>
            <p:nvPr/>
          </p:nvGrpSpPr>
          <p:grpSpPr>
            <a:xfrm>
              <a:off x="2209677" y="1161637"/>
              <a:ext cx="286995" cy="1101590"/>
              <a:chOff x="2209677" y="1161637"/>
              <a:chExt cx="286995" cy="1101590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191D00F-FAA7-8547-FF54-0EB724B8EDAD}"/>
                  </a:ext>
                </a:extLst>
              </p:cNvPr>
              <p:cNvSpPr txBox="1"/>
              <p:nvPr/>
            </p:nvSpPr>
            <p:spPr>
              <a:xfrm>
                <a:off x="2209677" y="1669409"/>
                <a:ext cx="28699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6EC08DD-842E-EFB0-4808-02D22DA3F176}"/>
                  </a:ext>
                </a:extLst>
              </p:cNvPr>
              <p:cNvSpPr txBox="1"/>
              <p:nvPr/>
            </p:nvSpPr>
            <p:spPr>
              <a:xfrm>
                <a:off x="2238531" y="1161637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4BADE4AD-681A-9573-2ADD-95713CE842D1}"/>
                  </a:ext>
                </a:extLst>
              </p:cNvPr>
              <p:cNvSpPr txBox="1"/>
              <p:nvPr/>
            </p:nvSpPr>
            <p:spPr>
              <a:xfrm>
                <a:off x="2238531" y="1378772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2EF7A43F-69EE-2023-19A5-DEE47810B470}"/>
                  </a:ext>
                </a:extLst>
              </p:cNvPr>
              <p:cNvSpPr txBox="1"/>
              <p:nvPr/>
            </p:nvSpPr>
            <p:spPr>
              <a:xfrm>
                <a:off x="2209677" y="1948521"/>
                <a:ext cx="28699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</p:grp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3179E75A-B238-39FE-88E2-1E57D88EA275}"/>
              </a:ext>
            </a:extLst>
          </p:cNvPr>
          <p:cNvSpPr txBox="1"/>
          <p:nvPr/>
        </p:nvSpPr>
        <p:spPr>
          <a:xfrm>
            <a:off x="4423293" y="4513959"/>
            <a:ext cx="15001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GAPDH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F278A54-599D-33B1-E31E-7712AD6E07F4}"/>
              </a:ext>
            </a:extLst>
          </p:cNvPr>
          <p:cNvSpPr txBox="1"/>
          <p:nvPr/>
        </p:nvSpPr>
        <p:spPr>
          <a:xfrm>
            <a:off x="4423294" y="2851698"/>
            <a:ext cx="187585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p-S6 S235/236 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56919CA-515D-587D-3902-601D71234F29}"/>
              </a:ext>
            </a:extLst>
          </p:cNvPr>
          <p:cNvSpPr txBox="1"/>
          <p:nvPr/>
        </p:nvSpPr>
        <p:spPr>
          <a:xfrm>
            <a:off x="4423293" y="3619558"/>
            <a:ext cx="15001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CyclinD1</a:t>
            </a: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21BD8D7A-49BC-51A8-A5CA-5A1B2CB7442B}"/>
              </a:ext>
            </a:extLst>
          </p:cNvPr>
          <p:cNvGrpSpPr/>
          <p:nvPr/>
        </p:nvGrpSpPr>
        <p:grpSpPr>
          <a:xfrm>
            <a:off x="2300057" y="1402070"/>
            <a:ext cx="1793074" cy="1292801"/>
            <a:chOff x="826412" y="1161637"/>
            <a:chExt cx="1670260" cy="1101590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2E765D27-611A-C202-1D58-00B1CB9F8E62}"/>
                </a:ext>
              </a:extLst>
            </p:cNvPr>
            <p:cNvGrpSpPr/>
            <p:nvPr/>
          </p:nvGrpSpPr>
          <p:grpSpPr>
            <a:xfrm>
              <a:off x="826412" y="1161637"/>
              <a:ext cx="286995" cy="1101590"/>
              <a:chOff x="826412" y="1161637"/>
              <a:chExt cx="286995" cy="1101590"/>
            </a:xfrm>
          </p:grpSpPr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6A0872A1-096C-D33C-CBF2-733355FBE3B7}"/>
                  </a:ext>
                </a:extLst>
              </p:cNvPr>
              <p:cNvSpPr txBox="1"/>
              <p:nvPr/>
            </p:nvSpPr>
            <p:spPr>
              <a:xfrm>
                <a:off x="826412" y="1161637"/>
                <a:ext cx="28699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D53EFD7D-F55C-0B59-EFFD-D3AD2A64802C}"/>
                  </a:ext>
                </a:extLst>
              </p:cNvPr>
              <p:cNvSpPr txBox="1"/>
              <p:nvPr/>
            </p:nvSpPr>
            <p:spPr>
              <a:xfrm>
                <a:off x="855266" y="1378772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2DFF2A8B-F2C4-0413-D850-1B8A272A4376}"/>
                  </a:ext>
                </a:extLst>
              </p:cNvPr>
              <p:cNvSpPr txBox="1"/>
              <p:nvPr/>
            </p:nvSpPr>
            <p:spPr>
              <a:xfrm>
                <a:off x="855266" y="1669409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7F093975-748C-E157-52A7-73ED0F900843}"/>
                  </a:ext>
                </a:extLst>
              </p:cNvPr>
              <p:cNvSpPr txBox="1"/>
              <p:nvPr/>
            </p:nvSpPr>
            <p:spPr>
              <a:xfrm>
                <a:off x="855266" y="1948521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1074274D-3548-ADF2-38B5-31A97EF4CEE7}"/>
                </a:ext>
              </a:extLst>
            </p:cNvPr>
            <p:cNvGrpSpPr/>
            <p:nvPr/>
          </p:nvGrpSpPr>
          <p:grpSpPr>
            <a:xfrm>
              <a:off x="1172228" y="1161637"/>
              <a:ext cx="286995" cy="1101590"/>
              <a:chOff x="1147650" y="1161637"/>
              <a:chExt cx="286995" cy="1101590"/>
            </a:xfrm>
          </p:grpSpPr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A8A8D847-322C-B2F6-E05F-5BEE7E0753A3}"/>
                  </a:ext>
                </a:extLst>
              </p:cNvPr>
              <p:cNvSpPr txBox="1"/>
              <p:nvPr/>
            </p:nvSpPr>
            <p:spPr>
              <a:xfrm>
                <a:off x="1147650" y="1378772"/>
                <a:ext cx="28699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32D7CFFD-EAF9-15E6-2E71-DEB8345DD2DF}"/>
                  </a:ext>
                </a:extLst>
              </p:cNvPr>
              <p:cNvSpPr txBox="1"/>
              <p:nvPr/>
            </p:nvSpPr>
            <p:spPr>
              <a:xfrm>
                <a:off x="1176504" y="1161637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3CCD8111-0099-7FF6-0811-E13801E9FF61}"/>
                  </a:ext>
                </a:extLst>
              </p:cNvPr>
              <p:cNvSpPr txBox="1"/>
              <p:nvPr/>
            </p:nvSpPr>
            <p:spPr>
              <a:xfrm>
                <a:off x="1176504" y="1669409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4B73BE33-79E3-03D9-C4A2-89F489F28EDC}"/>
                  </a:ext>
                </a:extLst>
              </p:cNvPr>
              <p:cNvSpPr txBox="1"/>
              <p:nvPr/>
            </p:nvSpPr>
            <p:spPr>
              <a:xfrm>
                <a:off x="1176504" y="1948521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10E320A2-BD56-C2EB-4377-595D1CD1225F}"/>
                </a:ext>
              </a:extLst>
            </p:cNvPr>
            <p:cNvGrpSpPr/>
            <p:nvPr/>
          </p:nvGrpSpPr>
          <p:grpSpPr>
            <a:xfrm>
              <a:off x="1518044" y="1161637"/>
              <a:ext cx="286995" cy="1101590"/>
              <a:chOff x="1494399" y="1161637"/>
              <a:chExt cx="286995" cy="1101590"/>
            </a:xfrm>
          </p:grpSpPr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B5FC0D84-C077-0673-DA97-91EE7EC3F4D8}"/>
                  </a:ext>
                </a:extLst>
              </p:cNvPr>
              <p:cNvSpPr txBox="1"/>
              <p:nvPr/>
            </p:nvSpPr>
            <p:spPr>
              <a:xfrm>
                <a:off x="1494399" y="1669409"/>
                <a:ext cx="28699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FAA2E0B1-4E13-0F82-B3E6-A1A38D1C3EC1}"/>
                  </a:ext>
                </a:extLst>
              </p:cNvPr>
              <p:cNvSpPr txBox="1"/>
              <p:nvPr/>
            </p:nvSpPr>
            <p:spPr>
              <a:xfrm>
                <a:off x="1523253" y="1161637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C315DCA3-CDD2-CD65-A2B5-4BF104B4839D}"/>
                  </a:ext>
                </a:extLst>
              </p:cNvPr>
              <p:cNvSpPr txBox="1"/>
              <p:nvPr/>
            </p:nvSpPr>
            <p:spPr>
              <a:xfrm>
                <a:off x="1523253" y="1378772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3108CF71-E509-38F3-1BF7-21AE87D1CAFE}"/>
                  </a:ext>
                </a:extLst>
              </p:cNvPr>
              <p:cNvSpPr txBox="1"/>
              <p:nvPr/>
            </p:nvSpPr>
            <p:spPr>
              <a:xfrm>
                <a:off x="1523253" y="1948521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CD562736-1028-02B0-8B3C-8CC0C285BD83}"/>
                </a:ext>
              </a:extLst>
            </p:cNvPr>
            <p:cNvGrpSpPr/>
            <p:nvPr/>
          </p:nvGrpSpPr>
          <p:grpSpPr>
            <a:xfrm>
              <a:off x="1863860" y="1161637"/>
              <a:ext cx="286995" cy="1101590"/>
              <a:chOff x="1827794" y="1161637"/>
              <a:chExt cx="286995" cy="1101590"/>
            </a:xfrm>
          </p:grpSpPr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74CEBF64-9DF5-0DF1-8F89-53E6B8DD2F4A}"/>
                  </a:ext>
                </a:extLst>
              </p:cNvPr>
              <p:cNvSpPr txBox="1"/>
              <p:nvPr/>
            </p:nvSpPr>
            <p:spPr>
              <a:xfrm>
                <a:off x="1827794" y="1948521"/>
                <a:ext cx="28699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3E1888E7-0158-192D-B8FD-7A257BC1A051}"/>
                  </a:ext>
                </a:extLst>
              </p:cNvPr>
              <p:cNvSpPr txBox="1"/>
              <p:nvPr/>
            </p:nvSpPr>
            <p:spPr>
              <a:xfrm>
                <a:off x="1856648" y="1161637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4267C158-858E-43E7-22B8-B4FF07BD4CC2}"/>
                  </a:ext>
                </a:extLst>
              </p:cNvPr>
              <p:cNvSpPr txBox="1"/>
              <p:nvPr/>
            </p:nvSpPr>
            <p:spPr>
              <a:xfrm>
                <a:off x="1856648" y="1378772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4C9FB8B2-7B60-7E68-8952-C005173F82D6}"/>
                  </a:ext>
                </a:extLst>
              </p:cNvPr>
              <p:cNvSpPr txBox="1"/>
              <p:nvPr/>
            </p:nvSpPr>
            <p:spPr>
              <a:xfrm>
                <a:off x="1856648" y="1669409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DB4E4335-4099-3135-C7E4-8F9A4B90435E}"/>
                </a:ext>
              </a:extLst>
            </p:cNvPr>
            <p:cNvGrpSpPr/>
            <p:nvPr/>
          </p:nvGrpSpPr>
          <p:grpSpPr>
            <a:xfrm>
              <a:off x="2209677" y="1161637"/>
              <a:ext cx="286995" cy="1101590"/>
              <a:chOff x="2209677" y="1161637"/>
              <a:chExt cx="286995" cy="1101590"/>
            </a:xfrm>
          </p:grpSpPr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4DD9F43C-ED89-1710-A07D-1FC3626A98B2}"/>
                  </a:ext>
                </a:extLst>
              </p:cNvPr>
              <p:cNvSpPr txBox="1"/>
              <p:nvPr/>
            </p:nvSpPr>
            <p:spPr>
              <a:xfrm>
                <a:off x="2209677" y="1669409"/>
                <a:ext cx="28699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988C39A7-8FF5-0311-8D7A-C561E42C1395}"/>
                  </a:ext>
                </a:extLst>
              </p:cNvPr>
              <p:cNvSpPr txBox="1"/>
              <p:nvPr/>
            </p:nvSpPr>
            <p:spPr>
              <a:xfrm>
                <a:off x="2238531" y="1161637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024B79B9-B50B-2533-CF5B-132F673E457D}"/>
                  </a:ext>
                </a:extLst>
              </p:cNvPr>
              <p:cNvSpPr txBox="1"/>
              <p:nvPr/>
            </p:nvSpPr>
            <p:spPr>
              <a:xfrm>
                <a:off x="2238531" y="1378772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A05E3040-AD43-E04D-315F-106264C89F27}"/>
                  </a:ext>
                </a:extLst>
              </p:cNvPr>
              <p:cNvSpPr txBox="1"/>
              <p:nvPr/>
            </p:nvSpPr>
            <p:spPr>
              <a:xfrm>
                <a:off x="2209677" y="1948521"/>
                <a:ext cx="28699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</p:grpSp>
      </p:grpSp>
      <p:sp>
        <p:nvSpPr>
          <p:cNvPr id="88" name="TextBox 87">
            <a:extLst>
              <a:ext uri="{FF2B5EF4-FFF2-40B4-BE49-F238E27FC236}">
                <a16:creationId xmlns:a16="http://schemas.microsoft.com/office/drawing/2014/main" id="{961CF221-C456-B9D5-3BE6-46FA2C56EAC8}"/>
              </a:ext>
            </a:extLst>
          </p:cNvPr>
          <p:cNvSpPr txBox="1"/>
          <p:nvPr/>
        </p:nvSpPr>
        <p:spPr>
          <a:xfrm>
            <a:off x="7214613" y="1122958"/>
            <a:ext cx="4742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Par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AD571A6E-B943-518E-D9E1-F58C1D3459E9}"/>
              </a:ext>
            </a:extLst>
          </p:cNvPr>
          <p:cNvSpPr txBox="1"/>
          <p:nvPr/>
        </p:nvSpPr>
        <p:spPr>
          <a:xfrm>
            <a:off x="8672218" y="1122958"/>
            <a:ext cx="9704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tram Res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8F46A935-935C-197C-140F-7398F3EAD5DF}"/>
              </a:ext>
            </a:extLst>
          </p:cNvPr>
          <p:cNvSpPr txBox="1"/>
          <p:nvPr/>
        </p:nvSpPr>
        <p:spPr>
          <a:xfrm>
            <a:off x="10383318" y="1429778"/>
            <a:ext cx="753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DMSO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21B09C23-5E19-79F0-3DDD-73763D93016C}"/>
              </a:ext>
            </a:extLst>
          </p:cNvPr>
          <p:cNvSpPr txBox="1"/>
          <p:nvPr/>
        </p:nvSpPr>
        <p:spPr>
          <a:xfrm>
            <a:off x="10383318" y="1677185"/>
            <a:ext cx="10986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trametinib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4BEF4FD9-9C05-F338-A81E-54CF7947CA0D}"/>
              </a:ext>
            </a:extLst>
          </p:cNvPr>
          <p:cNvSpPr txBox="1"/>
          <p:nvPr/>
        </p:nvSpPr>
        <p:spPr>
          <a:xfrm>
            <a:off x="10383318" y="1924592"/>
            <a:ext cx="13568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avutometinib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7A003BDA-E058-6E73-A745-34C161384EB7}"/>
              </a:ext>
            </a:extLst>
          </p:cNvPr>
          <p:cNvSpPr txBox="1"/>
          <p:nvPr/>
        </p:nvSpPr>
        <p:spPr>
          <a:xfrm>
            <a:off x="10383318" y="2172000"/>
            <a:ext cx="10768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defactinib</a:t>
            </a:r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C9BEB389-9F0D-385F-2248-CBBF75C864FD}"/>
              </a:ext>
            </a:extLst>
          </p:cNvPr>
          <p:cNvGrpSpPr/>
          <p:nvPr/>
        </p:nvGrpSpPr>
        <p:grpSpPr>
          <a:xfrm>
            <a:off x="6589625" y="1402071"/>
            <a:ext cx="1691363" cy="1156216"/>
            <a:chOff x="826412" y="1161637"/>
            <a:chExt cx="1691363" cy="1156216"/>
          </a:xfrm>
        </p:grpSpPr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600D5D8B-53E4-1A80-D006-BC4359F3A85E}"/>
                </a:ext>
              </a:extLst>
            </p:cNvPr>
            <p:cNvGrpSpPr/>
            <p:nvPr/>
          </p:nvGrpSpPr>
          <p:grpSpPr>
            <a:xfrm>
              <a:off x="826412" y="1161637"/>
              <a:ext cx="308098" cy="1156216"/>
              <a:chOff x="826412" y="1161637"/>
              <a:chExt cx="308098" cy="1156216"/>
            </a:xfrm>
          </p:grpSpPr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A3B04D9A-2F23-F37F-B90C-04C5CC81F5B8}"/>
                  </a:ext>
                </a:extLst>
              </p:cNvPr>
              <p:cNvSpPr txBox="1"/>
              <p:nvPr/>
            </p:nvSpPr>
            <p:spPr>
              <a:xfrm>
                <a:off x="826412" y="1161637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090262A4-687E-F228-A7AA-1C92D3E962CF}"/>
                  </a:ext>
                </a:extLst>
              </p:cNvPr>
              <p:cNvSpPr txBox="1"/>
              <p:nvPr/>
            </p:nvSpPr>
            <p:spPr>
              <a:xfrm>
                <a:off x="855266" y="1378772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2EF6626B-BFE3-1A0F-9002-7D5DE0BCA6B3}"/>
                  </a:ext>
                </a:extLst>
              </p:cNvPr>
              <p:cNvSpPr txBox="1"/>
              <p:nvPr/>
            </p:nvSpPr>
            <p:spPr>
              <a:xfrm>
                <a:off x="855266" y="1669409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4D8F5324-CB08-24E4-4340-25BBD7654BB9}"/>
                  </a:ext>
                </a:extLst>
              </p:cNvPr>
              <p:cNvSpPr txBox="1"/>
              <p:nvPr/>
            </p:nvSpPr>
            <p:spPr>
              <a:xfrm>
                <a:off x="855266" y="1948521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A3690BD5-4744-5F62-1CE7-7C6F77C730B3}"/>
                </a:ext>
              </a:extLst>
            </p:cNvPr>
            <p:cNvGrpSpPr/>
            <p:nvPr/>
          </p:nvGrpSpPr>
          <p:grpSpPr>
            <a:xfrm>
              <a:off x="1172228" y="1161637"/>
              <a:ext cx="308098" cy="1156216"/>
              <a:chOff x="1147650" y="1161637"/>
              <a:chExt cx="308098" cy="1156216"/>
            </a:xfrm>
          </p:grpSpPr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E1B242A7-8951-3569-451E-AD8AF5ACA94A}"/>
                  </a:ext>
                </a:extLst>
              </p:cNvPr>
              <p:cNvSpPr txBox="1"/>
              <p:nvPr/>
            </p:nvSpPr>
            <p:spPr>
              <a:xfrm>
                <a:off x="1147650" y="1378772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B081D26A-ECA7-9F2E-0543-2D2A908130F5}"/>
                  </a:ext>
                </a:extLst>
              </p:cNvPr>
              <p:cNvSpPr txBox="1"/>
              <p:nvPr/>
            </p:nvSpPr>
            <p:spPr>
              <a:xfrm>
                <a:off x="1176504" y="1161637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852144EE-8A46-E8CE-7A1B-C1C74EA7FD89}"/>
                  </a:ext>
                </a:extLst>
              </p:cNvPr>
              <p:cNvSpPr txBox="1"/>
              <p:nvPr/>
            </p:nvSpPr>
            <p:spPr>
              <a:xfrm>
                <a:off x="1176504" y="1669409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240233AF-742C-B46B-8875-DD3E241F2BC2}"/>
                  </a:ext>
                </a:extLst>
              </p:cNvPr>
              <p:cNvSpPr txBox="1"/>
              <p:nvPr/>
            </p:nvSpPr>
            <p:spPr>
              <a:xfrm>
                <a:off x="1176504" y="1948521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0995E716-1975-2C81-85FA-26A5E7358BD7}"/>
                </a:ext>
              </a:extLst>
            </p:cNvPr>
            <p:cNvGrpSpPr/>
            <p:nvPr/>
          </p:nvGrpSpPr>
          <p:grpSpPr>
            <a:xfrm>
              <a:off x="1518044" y="1161637"/>
              <a:ext cx="308098" cy="1156216"/>
              <a:chOff x="1494399" y="1161637"/>
              <a:chExt cx="308098" cy="1156216"/>
            </a:xfrm>
          </p:grpSpPr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F16A15C0-A1BE-D9AB-02C2-0AA18FF44B2F}"/>
                  </a:ext>
                </a:extLst>
              </p:cNvPr>
              <p:cNvSpPr txBox="1"/>
              <p:nvPr/>
            </p:nvSpPr>
            <p:spPr>
              <a:xfrm>
                <a:off x="1494399" y="1669409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A656FE65-AF22-3843-CB51-77BAB1224328}"/>
                  </a:ext>
                </a:extLst>
              </p:cNvPr>
              <p:cNvSpPr txBox="1"/>
              <p:nvPr/>
            </p:nvSpPr>
            <p:spPr>
              <a:xfrm>
                <a:off x="1523253" y="1161637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7C3D9E3E-14E6-52FF-A8E6-2FB34237B310}"/>
                  </a:ext>
                </a:extLst>
              </p:cNvPr>
              <p:cNvSpPr txBox="1"/>
              <p:nvPr/>
            </p:nvSpPr>
            <p:spPr>
              <a:xfrm>
                <a:off x="1523253" y="1378772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F1F85D5C-E6A0-F491-6F06-33E9882D295F}"/>
                  </a:ext>
                </a:extLst>
              </p:cNvPr>
              <p:cNvSpPr txBox="1"/>
              <p:nvPr/>
            </p:nvSpPr>
            <p:spPr>
              <a:xfrm>
                <a:off x="1523253" y="1948521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5FEF76A5-1400-B69B-0C6C-DCEB80A5E9ED}"/>
                </a:ext>
              </a:extLst>
            </p:cNvPr>
            <p:cNvGrpSpPr/>
            <p:nvPr/>
          </p:nvGrpSpPr>
          <p:grpSpPr>
            <a:xfrm>
              <a:off x="1863860" y="1161637"/>
              <a:ext cx="308098" cy="1156216"/>
              <a:chOff x="1827794" y="1161637"/>
              <a:chExt cx="308098" cy="1156216"/>
            </a:xfrm>
          </p:grpSpPr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AEC75BC0-78CD-F4E6-BD81-B4FFFE26703C}"/>
                  </a:ext>
                </a:extLst>
              </p:cNvPr>
              <p:cNvSpPr txBox="1"/>
              <p:nvPr/>
            </p:nvSpPr>
            <p:spPr>
              <a:xfrm>
                <a:off x="1827794" y="1948521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95C1C578-2DA4-8ECC-03E7-2196BAD47474}"/>
                  </a:ext>
                </a:extLst>
              </p:cNvPr>
              <p:cNvSpPr txBox="1"/>
              <p:nvPr/>
            </p:nvSpPr>
            <p:spPr>
              <a:xfrm>
                <a:off x="1856648" y="1161637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B7AE532A-C2FB-C00F-6284-07CE4DAFF3E5}"/>
                  </a:ext>
                </a:extLst>
              </p:cNvPr>
              <p:cNvSpPr txBox="1"/>
              <p:nvPr/>
            </p:nvSpPr>
            <p:spPr>
              <a:xfrm>
                <a:off x="1856648" y="1378772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B66B38DC-6433-9CC4-2DC0-78D4D82E7E0E}"/>
                  </a:ext>
                </a:extLst>
              </p:cNvPr>
              <p:cNvSpPr txBox="1"/>
              <p:nvPr/>
            </p:nvSpPr>
            <p:spPr>
              <a:xfrm>
                <a:off x="1856648" y="1669409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6FC193C-4D9B-B128-F2B0-3DEA3F3911D4}"/>
                </a:ext>
              </a:extLst>
            </p:cNvPr>
            <p:cNvGrpSpPr/>
            <p:nvPr/>
          </p:nvGrpSpPr>
          <p:grpSpPr>
            <a:xfrm>
              <a:off x="2209677" y="1161637"/>
              <a:ext cx="308098" cy="1156216"/>
              <a:chOff x="2209677" y="1161637"/>
              <a:chExt cx="308098" cy="1156216"/>
            </a:xfrm>
          </p:grpSpPr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30760D58-0754-93FA-B015-9E3AFA23DEAA}"/>
                  </a:ext>
                </a:extLst>
              </p:cNvPr>
              <p:cNvSpPr txBox="1"/>
              <p:nvPr/>
            </p:nvSpPr>
            <p:spPr>
              <a:xfrm>
                <a:off x="2209677" y="1669409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616792F1-C562-1D23-FF52-3AEC52049BC3}"/>
                  </a:ext>
                </a:extLst>
              </p:cNvPr>
              <p:cNvSpPr txBox="1"/>
              <p:nvPr/>
            </p:nvSpPr>
            <p:spPr>
              <a:xfrm>
                <a:off x="2238531" y="1161637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7C2879F6-742E-2B80-210E-918F5D65BABB}"/>
                  </a:ext>
                </a:extLst>
              </p:cNvPr>
              <p:cNvSpPr txBox="1"/>
              <p:nvPr/>
            </p:nvSpPr>
            <p:spPr>
              <a:xfrm>
                <a:off x="2238531" y="1378772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36891899-1034-6B7F-8687-3D5E38A986D3}"/>
                  </a:ext>
                </a:extLst>
              </p:cNvPr>
              <p:cNvSpPr txBox="1"/>
              <p:nvPr/>
            </p:nvSpPr>
            <p:spPr>
              <a:xfrm>
                <a:off x="2209677" y="1948521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</p:grpSp>
      </p:grpSp>
      <p:sp>
        <p:nvSpPr>
          <p:cNvPr id="122" name="TextBox 121">
            <a:extLst>
              <a:ext uri="{FF2B5EF4-FFF2-40B4-BE49-F238E27FC236}">
                <a16:creationId xmlns:a16="http://schemas.microsoft.com/office/drawing/2014/main" id="{E237BA79-A9C2-BE2C-3074-80DE94E973D7}"/>
              </a:ext>
            </a:extLst>
          </p:cNvPr>
          <p:cNvSpPr txBox="1"/>
          <p:nvPr/>
        </p:nvSpPr>
        <p:spPr>
          <a:xfrm>
            <a:off x="10383319" y="4513959"/>
            <a:ext cx="15001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GAPDH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29E3AA4A-EE8A-A990-B322-7F7C9294BDDC}"/>
              </a:ext>
            </a:extLst>
          </p:cNvPr>
          <p:cNvSpPr txBox="1"/>
          <p:nvPr/>
        </p:nvSpPr>
        <p:spPr>
          <a:xfrm>
            <a:off x="10383318" y="2851698"/>
            <a:ext cx="187585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p-S6 S235/236 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221798E0-630F-4C1E-70C7-CAB51CF7E957}"/>
              </a:ext>
            </a:extLst>
          </p:cNvPr>
          <p:cNvSpPr txBox="1"/>
          <p:nvPr/>
        </p:nvSpPr>
        <p:spPr>
          <a:xfrm>
            <a:off x="10383319" y="3619558"/>
            <a:ext cx="15001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CyclinD1</a:t>
            </a:r>
          </a:p>
        </p:txBody>
      </p: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7352297A-35C7-FF7D-1C8B-116FC9B17D4A}"/>
              </a:ext>
            </a:extLst>
          </p:cNvPr>
          <p:cNvGrpSpPr/>
          <p:nvPr/>
        </p:nvGrpSpPr>
        <p:grpSpPr>
          <a:xfrm>
            <a:off x="8280772" y="1402071"/>
            <a:ext cx="1691363" cy="1156216"/>
            <a:chOff x="826412" y="1161637"/>
            <a:chExt cx="1691363" cy="1156216"/>
          </a:xfrm>
        </p:grpSpPr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433CA813-0B12-BF3F-AE05-45E62D50B872}"/>
                </a:ext>
              </a:extLst>
            </p:cNvPr>
            <p:cNvGrpSpPr/>
            <p:nvPr/>
          </p:nvGrpSpPr>
          <p:grpSpPr>
            <a:xfrm>
              <a:off x="826412" y="1161637"/>
              <a:ext cx="308098" cy="1156216"/>
              <a:chOff x="826412" y="1161637"/>
              <a:chExt cx="308098" cy="1156216"/>
            </a:xfrm>
          </p:grpSpPr>
          <p:sp>
            <p:nvSpPr>
              <p:cNvPr id="149" name="TextBox 148">
                <a:extLst>
                  <a:ext uri="{FF2B5EF4-FFF2-40B4-BE49-F238E27FC236}">
                    <a16:creationId xmlns:a16="http://schemas.microsoft.com/office/drawing/2014/main" id="{824311BE-BD84-754C-830F-B9250385AD9A}"/>
                  </a:ext>
                </a:extLst>
              </p:cNvPr>
              <p:cNvSpPr txBox="1"/>
              <p:nvPr/>
            </p:nvSpPr>
            <p:spPr>
              <a:xfrm>
                <a:off x="826412" y="1161637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150" name="TextBox 149">
                <a:extLst>
                  <a:ext uri="{FF2B5EF4-FFF2-40B4-BE49-F238E27FC236}">
                    <a16:creationId xmlns:a16="http://schemas.microsoft.com/office/drawing/2014/main" id="{B7EF97E2-EF93-36A0-66DA-A709CAD2A672}"/>
                  </a:ext>
                </a:extLst>
              </p:cNvPr>
              <p:cNvSpPr txBox="1"/>
              <p:nvPr/>
            </p:nvSpPr>
            <p:spPr>
              <a:xfrm>
                <a:off x="855266" y="1378772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51" name="TextBox 150">
                <a:extLst>
                  <a:ext uri="{FF2B5EF4-FFF2-40B4-BE49-F238E27FC236}">
                    <a16:creationId xmlns:a16="http://schemas.microsoft.com/office/drawing/2014/main" id="{C5E9C27E-3FBD-6CC5-E320-5DA6F60DC987}"/>
                  </a:ext>
                </a:extLst>
              </p:cNvPr>
              <p:cNvSpPr txBox="1"/>
              <p:nvPr/>
            </p:nvSpPr>
            <p:spPr>
              <a:xfrm>
                <a:off x="855266" y="1669409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52" name="TextBox 151">
                <a:extLst>
                  <a:ext uri="{FF2B5EF4-FFF2-40B4-BE49-F238E27FC236}">
                    <a16:creationId xmlns:a16="http://schemas.microsoft.com/office/drawing/2014/main" id="{B5A39A4C-A2E6-7242-F77D-B8CEBE6EC500}"/>
                  </a:ext>
                </a:extLst>
              </p:cNvPr>
              <p:cNvSpPr txBox="1"/>
              <p:nvPr/>
            </p:nvSpPr>
            <p:spPr>
              <a:xfrm>
                <a:off x="855266" y="1948521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A8C90C43-974A-6D3C-DF10-0D2DB51D1A34}"/>
                </a:ext>
              </a:extLst>
            </p:cNvPr>
            <p:cNvGrpSpPr/>
            <p:nvPr/>
          </p:nvGrpSpPr>
          <p:grpSpPr>
            <a:xfrm>
              <a:off x="1172228" y="1161637"/>
              <a:ext cx="308098" cy="1156216"/>
              <a:chOff x="1147650" y="1161637"/>
              <a:chExt cx="308098" cy="1156216"/>
            </a:xfrm>
          </p:grpSpPr>
          <p:sp>
            <p:nvSpPr>
              <p:cNvPr id="145" name="TextBox 144">
                <a:extLst>
                  <a:ext uri="{FF2B5EF4-FFF2-40B4-BE49-F238E27FC236}">
                    <a16:creationId xmlns:a16="http://schemas.microsoft.com/office/drawing/2014/main" id="{AC738187-D507-2C8B-0339-41584ED0540A}"/>
                  </a:ext>
                </a:extLst>
              </p:cNvPr>
              <p:cNvSpPr txBox="1"/>
              <p:nvPr/>
            </p:nvSpPr>
            <p:spPr>
              <a:xfrm>
                <a:off x="1147650" y="1378772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73B0897F-1331-CB7B-510A-DE99E556ACF7}"/>
                  </a:ext>
                </a:extLst>
              </p:cNvPr>
              <p:cNvSpPr txBox="1"/>
              <p:nvPr/>
            </p:nvSpPr>
            <p:spPr>
              <a:xfrm>
                <a:off x="1176504" y="1161637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47" name="TextBox 146">
                <a:extLst>
                  <a:ext uri="{FF2B5EF4-FFF2-40B4-BE49-F238E27FC236}">
                    <a16:creationId xmlns:a16="http://schemas.microsoft.com/office/drawing/2014/main" id="{99D3DC28-60F7-5FCD-E316-5E4623C3E5E0}"/>
                  </a:ext>
                </a:extLst>
              </p:cNvPr>
              <p:cNvSpPr txBox="1"/>
              <p:nvPr/>
            </p:nvSpPr>
            <p:spPr>
              <a:xfrm>
                <a:off x="1176504" y="1669409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835C6EED-A26A-8681-36A4-37B8062F6FB2}"/>
                  </a:ext>
                </a:extLst>
              </p:cNvPr>
              <p:cNvSpPr txBox="1"/>
              <p:nvPr/>
            </p:nvSpPr>
            <p:spPr>
              <a:xfrm>
                <a:off x="1176504" y="1948521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0F6C7871-651F-010B-B29C-6544259D5ECE}"/>
                </a:ext>
              </a:extLst>
            </p:cNvPr>
            <p:cNvGrpSpPr/>
            <p:nvPr/>
          </p:nvGrpSpPr>
          <p:grpSpPr>
            <a:xfrm>
              <a:off x="1518044" y="1161637"/>
              <a:ext cx="308098" cy="1156216"/>
              <a:chOff x="1494399" y="1161637"/>
              <a:chExt cx="308098" cy="1156216"/>
            </a:xfrm>
          </p:grpSpPr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0297C0B8-3273-0E6A-2EE2-C830D2424264}"/>
                  </a:ext>
                </a:extLst>
              </p:cNvPr>
              <p:cNvSpPr txBox="1"/>
              <p:nvPr/>
            </p:nvSpPr>
            <p:spPr>
              <a:xfrm>
                <a:off x="1494399" y="1669409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29ACFA64-50C3-D63F-94E8-9D9FC25A4B0F}"/>
                  </a:ext>
                </a:extLst>
              </p:cNvPr>
              <p:cNvSpPr txBox="1"/>
              <p:nvPr/>
            </p:nvSpPr>
            <p:spPr>
              <a:xfrm>
                <a:off x="1523253" y="1161637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A6AEE108-22C2-0AEB-8D83-D6DB376B33F8}"/>
                  </a:ext>
                </a:extLst>
              </p:cNvPr>
              <p:cNvSpPr txBox="1"/>
              <p:nvPr/>
            </p:nvSpPr>
            <p:spPr>
              <a:xfrm>
                <a:off x="1523253" y="1378772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7DC2EB0A-305B-DD0F-E471-46C9C44C5B55}"/>
                  </a:ext>
                </a:extLst>
              </p:cNvPr>
              <p:cNvSpPr txBox="1"/>
              <p:nvPr/>
            </p:nvSpPr>
            <p:spPr>
              <a:xfrm>
                <a:off x="1523253" y="1948521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03F730AD-4C98-7A67-BD4A-EF85A1F22A41}"/>
                </a:ext>
              </a:extLst>
            </p:cNvPr>
            <p:cNvGrpSpPr/>
            <p:nvPr/>
          </p:nvGrpSpPr>
          <p:grpSpPr>
            <a:xfrm>
              <a:off x="1863860" y="1161637"/>
              <a:ext cx="308098" cy="1156216"/>
              <a:chOff x="1827794" y="1161637"/>
              <a:chExt cx="308098" cy="1156216"/>
            </a:xfrm>
          </p:grpSpPr>
          <p:sp>
            <p:nvSpPr>
              <p:cNvPr id="137" name="TextBox 136">
                <a:extLst>
                  <a:ext uri="{FF2B5EF4-FFF2-40B4-BE49-F238E27FC236}">
                    <a16:creationId xmlns:a16="http://schemas.microsoft.com/office/drawing/2014/main" id="{E6A3B2EF-CDBA-CA74-E241-1A074A467DF5}"/>
                  </a:ext>
                </a:extLst>
              </p:cNvPr>
              <p:cNvSpPr txBox="1"/>
              <p:nvPr/>
            </p:nvSpPr>
            <p:spPr>
              <a:xfrm>
                <a:off x="1827794" y="1948521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7C1B4B63-58E6-F3BD-E9B8-97B41BB2DD96}"/>
                  </a:ext>
                </a:extLst>
              </p:cNvPr>
              <p:cNvSpPr txBox="1"/>
              <p:nvPr/>
            </p:nvSpPr>
            <p:spPr>
              <a:xfrm>
                <a:off x="1856648" y="1161637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D1F93E3C-043A-956B-CDC5-1B82E71DA653}"/>
                  </a:ext>
                </a:extLst>
              </p:cNvPr>
              <p:cNvSpPr txBox="1"/>
              <p:nvPr/>
            </p:nvSpPr>
            <p:spPr>
              <a:xfrm>
                <a:off x="1856648" y="1378772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AE99C01C-A56F-1C94-3BC8-589DD8771E84}"/>
                  </a:ext>
                </a:extLst>
              </p:cNvPr>
              <p:cNvSpPr txBox="1"/>
              <p:nvPr/>
            </p:nvSpPr>
            <p:spPr>
              <a:xfrm>
                <a:off x="1856648" y="1669409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51716123-9CC7-5D7A-8E81-BFA281A348EF}"/>
                </a:ext>
              </a:extLst>
            </p:cNvPr>
            <p:cNvGrpSpPr/>
            <p:nvPr/>
          </p:nvGrpSpPr>
          <p:grpSpPr>
            <a:xfrm>
              <a:off x="2209677" y="1161637"/>
              <a:ext cx="308098" cy="1156216"/>
              <a:chOff x="2209677" y="1161637"/>
              <a:chExt cx="308098" cy="1156216"/>
            </a:xfrm>
          </p:grpSpPr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60797031-E9D2-A1B6-A83F-3EA516323C07}"/>
                  </a:ext>
                </a:extLst>
              </p:cNvPr>
              <p:cNvSpPr txBox="1"/>
              <p:nvPr/>
            </p:nvSpPr>
            <p:spPr>
              <a:xfrm>
                <a:off x="2209677" y="1669409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9417158B-9DB5-C434-C30A-AE3DF5622E78}"/>
                  </a:ext>
                </a:extLst>
              </p:cNvPr>
              <p:cNvSpPr txBox="1"/>
              <p:nvPr/>
            </p:nvSpPr>
            <p:spPr>
              <a:xfrm>
                <a:off x="2238531" y="1161637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F8F0DB93-3FBB-5919-7347-9BADEF5559CD}"/>
                  </a:ext>
                </a:extLst>
              </p:cNvPr>
              <p:cNvSpPr txBox="1"/>
              <p:nvPr/>
            </p:nvSpPr>
            <p:spPr>
              <a:xfrm>
                <a:off x="2238531" y="1378772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9F4AF0CD-4D89-CAB6-13C8-B09E20C91842}"/>
                  </a:ext>
                </a:extLst>
              </p:cNvPr>
              <p:cNvSpPr txBox="1"/>
              <p:nvPr/>
            </p:nvSpPr>
            <p:spPr>
              <a:xfrm>
                <a:off x="2209677" y="1948521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</p:grpSp>
      </p:grpSp>
      <p:sp>
        <p:nvSpPr>
          <p:cNvPr id="155" name="TextBox 154">
            <a:extLst>
              <a:ext uri="{FF2B5EF4-FFF2-40B4-BE49-F238E27FC236}">
                <a16:creationId xmlns:a16="http://schemas.microsoft.com/office/drawing/2014/main" id="{67AB3229-5A31-9814-2564-6F539146032D}"/>
              </a:ext>
            </a:extLst>
          </p:cNvPr>
          <p:cNvSpPr txBox="1"/>
          <p:nvPr/>
        </p:nvSpPr>
        <p:spPr>
          <a:xfrm>
            <a:off x="0" y="-70747"/>
            <a:ext cx="3423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Supplementary Figure 13D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AA342B2C-DADB-29AF-1072-B3DDBC6B6DD8}"/>
              </a:ext>
            </a:extLst>
          </p:cNvPr>
          <p:cNvSpPr txBox="1"/>
          <p:nvPr/>
        </p:nvSpPr>
        <p:spPr>
          <a:xfrm>
            <a:off x="16064" y="286036"/>
            <a:ext cx="12178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Raw blots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7C7C7B-AD00-58D4-C41D-49AFA32B10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93" y="3464476"/>
            <a:ext cx="4114800" cy="685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389D454-F0D2-B8AE-DDD1-8A7F97C39A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93" y="4242153"/>
            <a:ext cx="4114800" cy="685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DDEFB73-707F-1FD8-FECC-0229CB1E4B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93" y="2686800"/>
            <a:ext cx="4114800" cy="685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8482FF6-F33A-D1D1-A452-E19FE0868B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3887" y="2686800"/>
            <a:ext cx="4114800" cy="6858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754245B-2BF1-238C-A39B-6F01F06F8E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3887" y="3464476"/>
            <a:ext cx="4114800" cy="6858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A606912-DDD1-28DB-ACA0-F537CA37B61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3887" y="4242153"/>
            <a:ext cx="4114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27207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12846-D7F2-4437-9AAB-E3884BD28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E88AE443-2B3C-4D04-FA56-7509370D259E}"/>
              </a:ext>
            </a:extLst>
          </p:cNvPr>
          <p:cNvSpPr txBox="1"/>
          <p:nvPr/>
        </p:nvSpPr>
        <p:spPr>
          <a:xfrm>
            <a:off x="240939" y="734393"/>
            <a:ext cx="7537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NF90.8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01305CC-03B0-03DF-764B-11A3A00A86AB}"/>
              </a:ext>
            </a:extLst>
          </p:cNvPr>
          <p:cNvSpPr txBox="1"/>
          <p:nvPr/>
        </p:nvSpPr>
        <p:spPr>
          <a:xfrm>
            <a:off x="1233898" y="1112326"/>
            <a:ext cx="4742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Par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2BC3126-2273-4D70-02AB-CFB7E76A9651}"/>
              </a:ext>
            </a:extLst>
          </p:cNvPr>
          <p:cNvSpPr txBox="1"/>
          <p:nvPr/>
        </p:nvSpPr>
        <p:spPr>
          <a:xfrm>
            <a:off x="2691504" y="1112326"/>
            <a:ext cx="9704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tram Res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788144A-3318-8904-D756-96445269C1A2}"/>
              </a:ext>
            </a:extLst>
          </p:cNvPr>
          <p:cNvSpPr txBox="1"/>
          <p:nvPr/>
        </p:nvSpPr>
        <p:spPr>
          <a:xfrm>
            <a:off x="2073352" y="827456"/>
            <a:ext cx="5164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24h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0FFF397-6208-9C4C-5374-1211D28E8B72}"/>
              </a:ext>
            </a:extLst>
          </p:cNvPr>
          <p:cNvSpPr txBox="1"/>
          <p:nvPr/>
        </p:nvSpPr>
        <p:spPr>
          <a:xfrm>
            <a:off x="8060782" y="965104"/>
            <a:ext cx="5164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48h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8573539-E6BC-E117-3914-2F49C20EAF4F}"/>
              </a:ext>
            </a:extLst>
          </p:cNvPr>
          <p:cNvSpPr txBox="1"/>
          <p:nvPr/>
        </p:nvSpPr>
        <p:spPr>
          <a:xfrm>
            <a:off x="4405764" y="1419146"/>
            <a:ext cx="753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DMSO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045FC94-6C64-CB37-2A6A-BCF3E977A27D}"/>
              </a:ext>
            </a:extLst>
          </p:cNvPr>
          <p:cNvSpPr txBox="1"/>
          <p:nvPr/>
        </p:nvSpPr>
        <p:spPr>
          <a:xfrm>
            <a:off x="4405765" y="1666553"/>
            <a:ext cx="16870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trametinib_20nM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8E847A8-1C5F-5605-10B1-E35FD50B497A}"/>
              </a:ext>
            </a:extLst>
          </p:cNvPr>
          <p:cNvSpPr txBox="1"/>
          <p:nvPr/>
        </p:nvSpPr>
        <p:spPr>
          <a:xfrm>
            <a:off x="4405764" y="1913960"/>
            <a:ext cx="20541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avutometinib_200nM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6BF5B3D-F900-FFBA-B615-8204EEA4EC7A}"/>
              </a:ext>
            </a:extLst>
          </p:cNvPr>
          <p:cNvSpPr txBox="1"/>
          <p:nvPr/>
        </p:nvSpPr>
        <p:spPr>
          <a:xfrm>
            <a:off x="4405764" y="2161368"/>
            <a:ext cx="15577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defactinib_3µM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810AEA9-0B80-0858-9605-A873CB703C5C}"/>
              </a:ext>
            </a:extLst>
          </p:cNvPr>
          <p:cNvGrpSpPr/>
          <p:nvPr/>
        </p:nvGrpSpPr>
        <p:grpSpPr>
          <a:xfrm>
            <a:off x="608910" y="1391438"/>
            <a:ext cx="1793074" cy="1292801"/>
            <a:chOff x="826412" y="1161637"/>
            <a:chExt cx="1670260" cy="1101590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377F5750-579E-4F98-C208-505465030AF4}"/>
                </a:ext>
              </a:extLst>
            </p:cNvPr>
            <p:cNvGrpSpPr/>
            <p:nvPr/>
          </p:nvGrpSpPr>
          <p:grpSpPr>
            <a:xfrm>
              <a:off x="826412" y="1161637"/>
              <a:ext cx="286995" cy="1101590"/>
              <a:chOff x="826412" y="1161637"/>
              <a:chExt cx="286995" cy="1101590"/>
            </a:xfrm>
          </p:grpSpPr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D25C9E96-185A-B961-30FB-4F38A245A121}"/>
                  </a:ext>
                </a:extLst>
              </p:cNvPr>
              <p:cNvSpPr txBox="1"/>
              <p:nvPr/>
            </p:nvSpPr>
            <p:spPr>
              <a:xfrm>
                <a:off x="826412" y="1161637"/>
                <a:ext cx="28699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D87CB05C-3EA1-5F77-DDD3-D0744D579BE1}"/>
                  </a:ext>
                </a:extLst>
              </p:cNvPr>
              <p:cNvSpPr txBox="1"/>
              <p:nvPr/>
            </p:nvSpPr>
            <p:spPr>
              <a:xfrm>
                <a:off x="855266" y="1378772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5746D6C9-3DB3-9DA9-9650-A2FBBBA1C7CF}"/>
                  </a:ext>
                </a:extLst>
              </p:cNvPr>
              <p:cNvSpPr txBox="1"/>
              <p:nvPr/>
            </p:nvSpPr>
            <p:spPr>
              <a:xfrm>
                <a:off x="855266" y="1669409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9D32905D-B17D-4E0F-09E2-182F57C26244}"/>
                  </a:ext>
                </a:extLst>
              </p:cNvPr>
              <p:cNvSpPr txBox="1"/>
              <p:nvPr/>
            </p:nvSpPr>
            <p:spPr>
              <a:xfrm>
                <a:off x="855266" y="1948521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C8116322-F095-64D4-C24A-5BAD8E587784}"/>
                </a:ext>
              </a:extLst>
            </p:cNvPr>
            <p:cNvGrpSpPr/>
            <p:nvPr/>
          </p:nvGrpSpPr>
          <p:grpSpPr>
            <a:xfrm>
              <a:off x="1172228" y="1161637"/>
              <a:ext cx="286995" cy="1101590"/>
              <a:chOff x="1147650" y="1161637"/>
              <a:chExt cx="286995" cy="1101590"/>
            </a:xfrm>
          </p:grpSpPr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1B81D23B-4F38-13DA-B941-B6C7FD9D097A}"/>
                  </a:ext>
                </a:extLst>
              </p:cNvPr>
              <p:cNvSpPr txBox="1"/>
              <p:nvPr/>
            </p:nvSpPr>
            <p:spPr>
              <a:xfrm>
                <a:off x="1147650" y="1378772"/>
                <a:ext cx="28699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6F6B65A2-842B-A264-85C7-F15D7ECBBAF6}"/>
                  </a:ext>
                </a:extLst>
              </p:cNvPr>
              <p:cNvSpPr txBox="1"/>
              <p:nvPr/>
            </p:nvSpPr>
            <p:spPr>
              <a:xfrm>
                <a:off x="1176504" y="1161637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FB2C92E4-230F-C078-D287-27BB883C72CB}"/>
                  </a:ext>
                </a:extLst>
              </p:cNvPr>
              <p:cNvSpPr txBox="1"/>
              <p:nvPr/>
            </p:nvSpPr>
            <p:spPr>
              <a:xfrm>
                <a:off x="1176504" y="1669409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A0364842-4B96-E829-AC2D-8C3749212079}"/>
                  </a:ext>
                </a:extLst>
              </p:cNvPr>
              <p:cNvSpPr txBox="1"/>
              <p:nvPr/>
            </p:nvSpPr>
            <p:spPr>
              <a:xfrm>
                <a:off x="1176504" y="1948521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83E1EE72-21F8-2739-E7C3-53377A6107E9}"/>
                </a:ext>
              </a:extLst>
            </p:cNvPr>
            <p:cNvGrpSpPr/>
            <p:nvPr/>
          </p:nvGrpSpPr>
          <p:grpSpPr>
            <a:xfrm>
              <a:off x="1518044" y="1161637"/>
              <a:ext cx="286995" cy="1101590"/>
              <a:chOff x="1494399" y="1161637"/>
              <a:chExt cx="286995" cy="1101590"/>
            </a:xfrm>
          </p:grpSpPr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77A87957-FA5F-FE9D-A1E0-01D3A8F1F941}"/>
                  </a:ext>
                </a:extLst>
              </p:cNvPr>
              <p:cNvSpPr txBox="1"/>
              <p:nvPr/>
            </p:nvSpPr>
            <p:spPr>
              <a:xfrm>
                <a:off x="1494399" y="1669409"/>
                <a:ext cx="28699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2AC08A45-53CB-F482-3503-CEA3E9B966A2}"/>
                  </a:ext>
                </a:extLst>
              </p:cNvPr>
              <p:cNvSpPr txBox="1"/>
              <p:nvPr/>
            </p:nvSpPr>
            <p:spPr>
              <a:xfrm>
                <a:off x="1523253" y="1161637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2D899EA4-CBFB-03BE-7790-65ADE92D606A}"/>
                  </a:ext>
                </a:extLst>
              </p:cNvPr>
              <p:cNvSpPr txBox="1"/>
              <p:nvPr/>
            </p:nvSpPr>
            <p:spPr>
              <a:xfrm>
                <a:off x="1523253" y="1378772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C79CFA7C-718A-B49D-123F-9C15204F6489}"/>
                  </a:ext>
                </a:extLst>
              </p:cNvPr>
              <p:cNvSpPr txBox="1"/>
              <p:nvPr/>
            </p:nvSpPr>
            <p:spPr>
              <a:xfrm>
                <a:off x="1523253" y="1948521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3F3E1A51-1D22-9649-A61C-6C510E87FBA7}"/>
                </a:ext>
              </a:extLst>
            </p:cNvPr>
            <p:cNvGrpSpPr/>
            <p:nvPr/>
          </p:nvGrpSpPr>
          <p:grpSpPr>
            <a:xfrm>
              <a:off x="1863860" y="1161637"/>
              <a:ext cx="286995" cy="1101590"/>
              <a:chOff x="1827794" y="1161637"/>
              <a:chExt cx="286995" cy="1101590"/>
            </a:xfrm>
          </p:grpSpPr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6724B5BD-AC69-0B02-E86B-46CBE200A5FE}"/>
                  </a:ext>
                </a:extLst>
              </p:cNvPr>
              <p:cNvSpPr txBox="1"/>
              <p:nvPr/>
            </p:nvSpPr>
            <p:spPr>
              <a:xfrm>
                <a:off x="1827794" y="1948521"/>
                <a:ext cx="28699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46C7C249-30BB-6D4B-DFE1-E54584F5BCAC}"/>
                  </a:ext>
                </a:extLst>
              </p:cNvPr>
              <p:cNvSpPr txBox="1"/>
              <p:nvPr/>
            </p:nvSpPr>
            <p:spPr>
              <a:xfrm>
                <a:off x="1856648" y="1161637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F4C928B6-6B0B-33F6-F1FE-AF9F09305780}"/>
                  </a:ext>
                </a:extLst>
              </p:cNvPr>
              <p:cNvSpPr txBox="1"/>
              <p:nvPr/>
            </p:nvSpPr>
            <p:spPr>
              <a:xfrm>
                <a:off x="1856648" y="1378772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460E7FB6-7319-2881-E468-FF92AC167F97}"/>
                  </a:ext>
                </a:extLst>
              </p:cNvPr>
              <p:cNvSpPr txBox="1"/>
              <p:nvPr/>
            </p:nvSpPr>
            <p:spPr>
              <a:xfrm>
                <a:off x="1856648" y="1669409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E886122C-DB61-1800-1F7F-983A20278EB3}"/>
                </a:ext>
              </a:extLst>
            </p:cNvPr>
            <p:cNvGrpSpPr/>
            <p:nvPr/>
          </p:nvGrpSpPr>
          <p:grpSpPr>
            <a:xfrm>
              <a:off x="2209677" y="1161637"/>
              <a:ext cx="286995" cy="1101590"/>
              <a:chOff x="2209677" y="1161637"/>
              <a:chExt cx="286995" cy="1101590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50FAD61-D028-04E9-5BE1-C1359C5479DF}"/>
                  </a:ext>
                </a:extLst>
              </p:cNvPr>
              <p:cNvSpPr txBox="1"/>
              <p:nvPr/>
            </p:nvSpPr>
            <p:spPr>
              <a:xfrm>
                <a:off x="2209677" y="1669409"/>
                <a:ext cx="28699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5EFE44A-494A-B3F6-FB02-84571EFA6981}"/>
                  </a:ext>
                </a:extLst>
              </p:cNvPr>
              <p:cNvSpPr txBox="1"/>
              <p:nvPr/>
            </p:nvSpPr>
            <p:spPr>
              <a:xfrm>
                <a:off x="2238531" y="1161637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42EC0B6-9F16-B299-4E4C-4DC3EA03BF82}"/>
                  </a:ext>
                </a:extLst>
              </p:cNvPr>
              <p:cNvSpPr txBox="1"/>
              <p:nvPr/>
            </p:nvSpPr>
            <p:spPr>
              <a:xfrm>
                <a:off x="2238531" y="1378772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1A2A70AD-79E6-6D0A-9E4C-4F23AA8EA0E8}"/>
                  </a:ext>
                </a:extLst>
              </p:cNvPr>
              <p:cNvSpPr txBox="1"/>
              <p:nvPr/>
            </p:nvSpPr>
            <p:spPr>
              <a:xfrm>
                <a:off x="2209677" y="1948521"/>
                <a:ext cx="28699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</p:grp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4F4BCF37-560A-49D7-D9DF-FC53C648A136}"/>
              </a:ext>
            </a:extLst>
          </p:cNvPr>
          <p:cNvSpPr txBox="1"/>
          <p:nvPr/>
        </p:nvSpPr>
        <p:spPr>
          <a:xfrm>
            <a:off x="4405764" y="4331640"/>
            <a:ext cx="210445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p-MEK1/2 S217/221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C3E86C2-3552-CAF0-0E14-FD38FB4D729F}"/>
              </a:ext>
            </a:extLst>
          </p:cNvPr>
          <p:cNvSpPr txBox="1"/>
          <p:nvPr/>
        </p:nvSpPr>
        <p:spPr>
          <a:xfrm>
            <a:off x="4405765" y="5282049"/>
            <a:ext cx="18758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p-ERK1/2 T202/Y204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57CF516D-4BFC-75DD-D9AC-6CC62DBC2ED2}"/>
              </a:ext>
            </a:extLst>
          </p:cNvPr>
          <p:cNvGrpSpPr/>
          <p:nvPr/>
        </p:nvGrpSpPr>
        <p:grpSpPr>
          <a:xfrm>
            <a:off x="2300057" y="1391438"/>
            <a:ext cx="1793074" cy="1292801"/>
            <a:chOff x="826412" y="1161637"/>
            <a:chExt cx="1670260" cy="1101590"/>
          </a:xfrm>
        </p:grpSpPr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C5A64250-814F-578C-D352-A41D035CE7CC}"/>
                </a:ext>
              </a:extLst>
            </p:cNvPr>
            <p:cNvGrpSpPr/>
            <p:nvPr/>
          </p:nvGrpSpPr>
          <p:grpSpPr>
            <a:xfrm>
              <a:off x="826412" y="1161637"/>
              <a:ext cx="286995" cy="1101590"/>
              <a:chOff x="826412" y="1161637"/>
              <a:chExt cx="286995" cy="1101590"/>
            </a:xfrm>
          </p:grpSpPr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2A2CEF1B-7440-102D-3C78-9D99D8B96F72}"/>
                  </a:ext>
                </a:extLst>
              </p:cNvPr>
              <p:cNvSpPr txBox="1"/>
              <p:nvPr/>
            </p:nvSpPr>
            <p:spPr>
              <a:xfrm>
                <a:off x="826412" y="1161637"/>
                <a:ext cx="28699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60283C5E-BD05-B3DE-D02B-ABC9421B41FE}"/>
                  </a:ext>
                </a:extLst>
              </p:cNvPr>
              <p:cNvSpPr txBox="1"/>
              <p:nvPr/>
            </p:nvSpPr>
            <p:spPr>
              <a:xfrm>
                <a:off x="855266" y="1378772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DC6C91A3-D13D-C752-236F-C1DD787FF65E}"/>
                  </a:ext>
                </a:extLst>
              </p:cNvPr>
              <p:cNvSpPr txBox="1"/>
              <p:nvPr/>
            </p:nvSpPr>
            <p:spPr>
              <a:xfrm>
                <a:off x="855266" y="1669409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0C11A7FF-CAE5-B92C-F00D-FBB3E3386F00}"/>
                  </a:ext>
                </a:extLst>
              </p:cNvPr>
              <p:cNvSpPr txBox="1"/>
              <p:nvPr/>
            </p:nvSpPr>
            <p:spPr>
              <a:xfrm>
                <a:off x="855266" y="1948521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4B00F814-5DF0-C101-EB49-055A19378102}"/>
                </a:ext>
              </a:extLst>
            </p:cNvPr>
            <p:cNvGrpSpPr/>
            <p:nvPr/>
          </p:nvGrpSpPr>
          <p:grpSpPr>
            <a:xfrm>
              <a:off x="1172228" y="1161637"/>
              <a:ext cx="286995" cy="1101590"/>
              <a:chOff x="1147650" y="1161637"/>
              <a:chExt cx="286995" cy="1101590"/>
            </a:xfrm>
          </p:grpSpPr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A693F26F-2218-4859-F421-201E50C1BD6C}"/>
                  </a:ext>
                </a:extLst>
              </p:cNvPr>
              <p:cNvSpPr txBox="1"/>
              <p:nvPr/>
            </p:nvSpPr>
            <p:spPr>
              <a:xfrm>
                <a:off x="1147650" y="1378772"/>
                <a:ext cx="28699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360F9EBE-11F3-7596-1ACC-CA9DA30A1CA9}"/>
                  </a:ext>
                </a:extLst>
              </p:cNvPr>
              <p:cNvSpPr txBox="1"/>
              <p:nvPr/>
            </p:nvSpPr>
            <p:spPr>
              <a:xfrm>
                <a:off x="1176504" y="1161637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940EDF04-6CDC-9D94-7EC2-6BCC0FE09582}"/>
                  </a:ext>
                </a:extLst>
              </p:cNvPr>
              <p:cNvSpPr txBox="1"/>
              <p:nvPr/>
            </p:nvSpPr>
            <p:spPr>
              <a:xfrm>
                <a:off x="1176504" y="1669409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E6F80D13-039E-4F0E-CA4A-8C692A0DD7C2}"/>
                  </a:ext>
                </a:extLst>
              </p:cNvPr>
              <p:cNvSpPr txBox="1"/>
              <p:nvPr/>
            </p:nvSpPr>
            <p:spPr>
              <a:xfrm>
                <a:off x="1176504" y="1948521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0F6F1225-E7DF-F2AC-AD54-1BC6DAE17C71}"/>
                </a:ext>
              </a:extLst>
            </p:cNvPr>
            <p:cNvGrpSpPr/>
            <p:nvPr/>
          </p:nvGrpSpPr>
          <p:grpSpPr>
            <a:xfrm>
              <a:off x="1518044" y="1161637"/>
              <a:ext cx="286995" cy="1101590"/>
              <a:chOff x="1494399" y="1161637"/>
              <a:chExt cx="286995" cy="1101590"/>
            </a:xfrm>
          </p:grpSpPr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C4DF94BF-1B57-A332-805D-7966AB716A71}"/>
                  </a:ext>
                </a:extLst>
              </p:cNvPr>
              <p:cNvSpPr txBox="1"/>
              <p:nvPr/>
            </p:nvSpPr>
            <p:spPr>
              <a:xfrm>
                <a:off x="1494399" y="1669409"/>
                <a:ext cx="28699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9FC12C25-D492-11B8-54DE-0F62B4673C82}"/>
                  </a:ext>
                </a:extLst>
              </p:cNvPr>
              <p:cNvSpPr txBox="1"/>
              <p:nvPr/>
            </p:nvSpPr>
            <p:spPr>
              <a:xfrm>
                <a:off x="1523253" y="1161637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169CB169-FCA1-A178-13D8-C0431EE8A01D}"/>
                  </a:ext>
                </a:extLst>
              </p:cNvPr>
              <p:cNvSpPr txBox="1"/>
              <p:nvPr/>
            </p:nvSpPr>
            <p:spPr>
              <a:xfrm>
                <a:off x="1523253" y="1378772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899CAE5B-6389-C968-BDD4-694D2A372ADB}"/>
                  </a:ext>
                </a:extLst>
              </p:cNvPr>
              <p:cNvSpPr txBox="1"/>
              <p:nvPr/>
            </p:nvSpPr>
            <p:spPr>
              <a:xfrm>
                <a:off x="1523253" y="1948521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1484AA28-35DA-FFA7-E978-15BB1B1B75EC}"/>
                </a:ext>
              </a:extLst>
            </p:cNvPr>
            <p:cNvGrpSpPr/>
            <p:nvPr/>
          </p:nvGrpSpPr>
          <p:grpSpPr>
            <a:xfrm>
              <a:off x="1863860" y="1161637"/>
              <a:ext cx="286995" cy="1101590"/>
              <a:chOff x="1827794" y="1161637"/>
              <a:chExt cx="286995" cy="1101590"/>
            </a:xfrm>
          </p:grpSpPr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36B65385-F20F-88C3-9967-9FE2F84ED08F}"/>
                  </a:ext>
                </a:extLst>
              </p:cNvPr>
              <p:cNvSpPr txBox="1"/>
              <p:nvPr/>
            </p:nvSpPr>
            <p:spPr>
              <a:xfrm>
                <a:off x="1827794" y="1948521"/>
                <a:ext cx="28699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82834DD3-DF8B-DE1D-7736-356462C39A42}"/>
                  </a:ext>
                </a:extLst>
              </p:cNvPr>
              <p:cNvSpPr txBox="1"/>
              <p:nvPr/>
            </p:nvSpPr>
            <p:spPr>
              <a:xfrm>
                <a:off x="1856648" y="1161637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7348F5D9-11AA-2092-BABD-20EFBFE9C575}"/>
                  </a:ext>
                </a:extLst>
              </p:cNvPr>
              <p:cNvSpPr txBox="1"/>
              <p:nvPr/>
            </p:nvSpPr>
            <p:spPr>
              <a:xfrm>
                <a:off x="1856648" y="1378772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1D1FF17E-C9EA-42BB-B9B3-E9E6E9E204E0}"/>
                  </a:ext>
                </a:extLst>
              </p:cNvPr>
              <p:cNvSpPr txBox="1"/>
              <p:nvPr/>
            </p:nvSpPr>
            <p:spPr>
              <a:xfrm>
                <a:off x="1856648" y="1669409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F4DBD117-BE8D-9374-FD51-D98E7944F5DF}"/>
                </a:ext>
              </a:extLst>
            </p:cNvPr>
            <p:cNvGrpSpPr/>
            <p:nvPr/>
          </p:nvGrpSpPr>
          <p:grpSpPr>
            <a:xfrm>
              <a:off x="2209677" y="1161637"/>
              <a:ext cx="286995" cy="1101590"/>
              <a:chOff x="2209677" y="1161637"/>
              <a:chExt cx="286995" cy="1101590"/>
            </a:xfrm>
          </p:grpSpPr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03D299B7-86D8-63F9-66B3-FB49533C396E}"/>
                  </a:ext>
                </a:extLst>
              </p:cNvPr>
              <p:cNvSpPr txBox="1"/>
              <p:nvPr/>
            </p:nvSpPr>
            <p:spPr>
              <a:xfrm>
                <a:off x="2209677" y="1669409"/>
                <a:ext cx="28699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6698580C-2C42-2B4C-5D6E-15AB17FB01C9}"/>
                  </a:ext>
                </a:extLst>
              </p:cNvPr>
              <p:cNvSpPr txBox="1"/>
              <p:nvPr/>
            </p:nvSpPr>
            <p:spPr>
              <a:xfrm>
                <a:off x="2238531" y="1161637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7DBC5940-DB63-CBAF-79E0-46435D87A753}"/>
                  </a:ext>
                </a:extLst>
              </p:cNvPr>
              <p:cNvSpPr txBox="1"/>
              <p:nvPr/>
            </p:nvSpPr>
            <p:spPr>
              <a:xfrm>
                <a:off x="2238531" y="1378772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143D0D04-4D26-1EB4-13A8-E0885CE7D16B}"/>
                  </a:ext>
                </a:extLst>
              </p:cNvPr>
              <p:cNvSpPr txBox="1"/>
              <p:nvPr/>
            </p:nvSpPr>
            <p:spPr>
              <a:xfrm>
                <a:off x="2209677" y="1948521"/>
                <a:ext cx="28699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</p:grpSp>
      </p:grpSp>
      <p:sp>
        <p:nvSpPr>
          <p:cNvPr id="91" name="TextBox 90">
            <a:extLst>
              <a:ext uri="{FF2B5EF4-FFF2-40B4-BE49-F238E27FC236}">
                <a16:creationId xmlns:a16="http://schemas.microsoft.com/office/drawing/2014/main" id="{D13CF9B5-77E9-507B-ACE0-F4E5A43C8007}"/>
              </a:ext>
            </a:extLst>
          </p:cNvPr>
          <p:cNvSpPr txBox="1"/>
          <p:nvPr/>
        </p:nvSpPr>
        <p:spPr>
          <a:xfrm>
            <a:off x="7204781" y="1249974"/>
            <a:ext cx="4742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Par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174333DF-E7C2-C2EB-5839-C1B6E46B2845}"/>
              </a:ext>
            </a:extLst>
          </p:cNvPr>
          <p:cNvSpPr txBox="1"/>
          <p:nvPr/>
        </p:nvSpPr>
        <p:spPr>
          <a:xfrm>
            <a:off x="8662386" y="1249974"/>
            <a:ext cx="9704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tram Res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D2BBC4C7-8F92-0838-66AB-245C0E97DC19}"/>
              </a:ext>
            </a:extLst>
          </p:cNvPr>
          <p:cNvSpPr txBox="1"/>
          <p:nvPr/>
        </p:nvSpPr>
        <p:spPr>
          <a:xfrm>
            <a:off x="10356981" y="1556794"/>
            <a:ext cx="753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DMSO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51846ABC-05C7-74A2-22A3-790EC4A5C2C0}"/>
              </a:ext>
            </a:extLst>
          </p:cNvPr>
          <p:cNvSpPr txBox="1"/>
          <p:nvPr/>
        </p:nvSpPr>
        <p:spPr>
          <a:xfrm>
            <a:off x="10356981" y="1804201"/>
            <a:ext cx="10986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trametinib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53C56BFF-0245-4902-ED80-2CC8F2F824B3}"/>
              </a:ext>
            </a:extLst>
          </p:cNvPr>
          <p:cNvSpPr txBox="1"/>
          <p:nvPr/>
        </p:nvSpPr>
        <p:spPr>
          <a:xfrm>
            <a:off x="10356981" y="2051608"/>
            <a:ext cx="13568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avutometinib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C6AA7375-F414-C19E-860F-714C5C28BB15}"/>
              </a:ext>
            </a:extLst>
          </p:cNvPr>
          <p:cNvSpPr txBox="1"/>
          <p:nvPr/>
        </p:nvSpPr>
        <p:spPr>
          <a:xfrm>
            <a:off x="10356981" y="2299016"/>
            <a:ext cx="10768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defactinib</a:t>
            </a:r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379369CB-A21E-1742-ED2D-0BF1DD73D262}"/>
              </a:ext>
            </a:extLst>
          </p:cNvPr>
          <p:cNvGrpSpPr/>
          <p:nvPr/>
        </p:nvGrpSpPr>
        <p:grpSpPr>
          <a:xfrm>
            <a:off x="6579793" y="1529087"/>
            <a:ext cx="1691363" cy="1156216"/>
            <a:chOff x="826412" y="1161637"/>
            <a:chExt cx="1691363" cy="1156216"/>
          </a:xfrm>
        </p:grpSpPr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3F7441F2-040A-8BBA-D4F3-18DF42841686}"/>
                </a:ext>
              </a:extLst>
            </p:cNvPr>
            <p:cNvGrpSpPr/>
            <p:nvPr/>
          </p:nvGrpSpPr>
          <p:grpSpPr>
            <a:xfrm>
              <a:off x="826412" y="1161637"/>
              <a:ext cx="308098" cy="1156216"/>
              <a:chOff x="826412" y="1161637"/>
              <a:chExt cx="308098" cy="1156216"/>
            </a:xfrm>
          </p:grpSpPr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EDDBCF8E-94EA-CB1B-5D39-29BC7B668C86}"/>
                  </a:ext>
                </a:extLst>
              </p:cNvPr>
              <p:cNvSpPr txBox="1"/>
              <p:nvPr/>
            </p:nvSpPr>
            <p:spPr>
              <a:xfrm>
                <a:off x="826412" y="1161637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65834AA8-28BE-56AE-E792-16FD4D778D56}"/>
                  </a:ext>
                </a:extLst>
              </p:cNvPr>
              <p:cNvSpPr txBox="1"/>
              <p:nvPr/>
            </p:nvSpPr>
            <p:spPr>
              <a:xfrm>
                <a:off x="855266" y="1378772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6E461C39-ACF8-D8AB-C30C-E9537F8A6E17}"/>
                  </a:ext>
                </a:extLst>
              </p:cNvPr>
              <p:cNvSpPr txBox="1"/>
              <p:nvPr/>
            </p:nvSpPr>
            <p:spPr>
              <a:xfrm>
                <a:off x="855266" y="1669409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F77EAD59-5405-1FDA-6E23-45F9ECB4A812}"/>
                  </a:ext>
                </a:extLst>
              </p:cNvPr>
              <p:cNvSpPr txBox="1"/>
              <p:nvPr/>
            </p:nvSpPr>
            <p:spPr>
              <a:xfrm>
                <a:off x="855266" y="1948521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3EEE5B83-126F-C59A-2ED2-142ADB4457B0}"/>
                </a:ext>
              </a:extLst>
            </p:cNvPr>
            <p:cNvGrpSpPr/>
            <p:nvPr/>
          </p:nvGrpSpPr>
          <p:grpSpPr>
            <a:xfrm>
              <a:off x="1172228" y="1161637"/>
              <a:ext cx="308098" cy="1156216"/>
              <a:chOff x="1147650" y="1161637"/>
              <a:chExt cx="308098" cy="1156216"/>
            </a:xfrm>
          </p:grpSpPr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5A1796E3-4395-3DBE-5DF5-E4A7D7FF6E34}"/>
                  </a:ext>
                </a:extLst>
              </p:cNvPr>
              <p:cNvSpPr txBox="1"/>
              <p:nvPr/>
            </p:nvSpPr>
            <p:spPr>
              <a:xfrm>
                <a:off x="1147650" y="1378772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428A6F00-DC2F-3C18-9140-4BE80ED9752A}"/>
                  </a:ext>
                </a:extLst>
              </p:cNvPr>
              <p:cNvSpPr txBox="1"/>
              <p:nvPr/>
            </p:nvSpPr>
            <p:spPr>
              <a:xfrm>
                <a:off x="1176504" y="1161637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0CA14FAC-643F-CD24-4F5A-A17F0DF6EA0B}"/>
                  </a:ext>
                </a:extLst>
              </p:cNvPr>
              <p:cNvSpPr txBox="1"/>
              <p:nvPr/>
            </p:nvSpPr>
            <p:spPr>
              <a:xfrm>
                <a:off x="1176504" y="1669409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3304A879-61E9-0F1C-4C03-335D59799ECA}"/>
                  </a:ext>
                </a:extLst>
              </p:cNvPr>
              <p:cNvSpPr txBox="1"/>
              <p:nvPr/>
            </p:nvSpPr>
            <p:spPr>
              <a:xfrm>
                <a:off x="1176504" y="1948521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929F0175-21B9-D2C7-5956-49C217119F60}"/>
                </a:ext>
              </a:extLst>
            </p:cNvPr>
            <p:cNvGrpSpPr/>
            <p:nvPr/>
          </p:nvGrpSpPr>
          <p:grpSpPr>
            <a:xfrm>
              <a:off x="1518044" y="1161637"/>
              <a:ext cx="308098" cy="1156216"/>
              <a:chOff x="1494399" y="1161637"/>
              <a:chExt cx="308098" cy="1156216"/>
            </a:xfrm>
          </p:grpSpPr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5628E42E-8EEF-D041-A584-4B7608D65776}"/>
                  </a:ext>
                </a:extLst>
              </p:cNvPr>
              <p:cNvSpPr txBox="1"/>
              <p:nvPr/>
            </p:nvSpPr>
            <p:spPr>
              <a:xfrm>
                <a:off x="1494399" y="1669409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3B6FDEB4-3060-765A-5368-7746D733649F}"/>
                  </a:ext>
                </a:extLst>
              </p:cNvPr>
              <p:cNvSpPr txBox="1"/>
              <p:nvPr/>
            </p:nvSpPr>
            <p:spPr>
              <a:xfrm>
                <a:off x="1523253" y="1161637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1AB50D13-AB50-2768-7AF6-376FF38C3CA5}"/>
                  </a:ext>
                </a:extLst>
              </p:cNvPr>
              <p:cNvSpPr txBox="1"/>
              <p:nvPr/>
            </p:nvSpPr>
            <p:spPr>
              <a:xfrm>
                <a:off x="1523253" y="1378772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45783A0B-DACD-CAAA-518C-FF68BAFC8A08}"/>
                  </a:ext>
                </a:extLst>
              </p:cNvPr>
              <p:cNvSpPr txBox="1"/>
              <p:nvPr/>
            </p:nvSpPr>
            <p:spPr>
              <a:xfrm>
                <a:off x="1523253" y="1948521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F4833C10-816D-F649-3192-FCA26F42F23A}"/>
                </a:ext>
              </a:extLst>
            </p:cNvPr>
            <p:cNvGrpSpPr/>
            <p:nvPr/>
          </p:nvGrpSpPr>
          <p:grpSpPr>
            <a:xfrm>
              <a:off x="1863860" y="1161637"/>
              <a:ext cx="308098" cy="1156216"/>
              <a:chOff x="1827794" y="1161637"/>
              <a:chExt cx="308098" cy="1156216"/>
            </a:xfrm>
          </p:grpSpPr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812E432C-38CE-A58D-79D2-8F77F0E197FA}"/>
                  </a:ext>
                </a:extLst>
              </p:cNvPr>
              <p:cNvSpPr txBox="1"/>
              <p:nvPr/>
            </p:nvSpPr>
            <p:spPr>
              <a:xfrm>
                <a:off x="1827794" y="1948521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831EEEB7-CDA7-761F-88AF-2C5CD93EF832}"/>
                  </a:ext>
                </a:extLst>
              </p:cNvPr>
              <p:cNvSpPr txBox="1"/>
              <p:nvPr/>
            </p:nvSpPr>
            <p:spPr>
              <a:xfrm>
                <a:off x="1856648" y="1161637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E067A524-1DB3-3829-05BD-5FA90C2B5832}"/>
                  </a:ext>
                </a:extLst>
              </p:cNvPr>
              <p:cNvSpPr txBox="1"/>
              <p:nvPr/>
            </p:nvSpPr>
            <p:spPr>
              <a:xfrm>
                <a:off x="1856648" y="1378772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61CE9479-139C-958D-8C62-8216FCAC0B05}"/>
                  </a:ext>
                </a:extLst>
              </p:cNvPr>
              <p:cNvSpPr txBox="1"/>
              <p:nvPr/>
            </p:nvSpPr>
            <p:spPr>
              <a:xfrm>
                <a:off x="1856648" y="1669409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ED29CD1F-0430-1665-4B58-99D96002B348}"/>
                </a:ext>
              </a:extLst>
            </p:cNvPr>
            <p:cNvGrpSpPr/>
            <p:nvPr/>
          </p:nvGrpSpPr>
          <p:grpSpPr>
            <a:xfrm>
              <a:off x="2209677" y="1161637"/>
              <a:ext cx="308098" cy="1156216"/>
              <a:chOff x="2209677" y="1161637"/>
              <a:chExt cx="308098" cy="1156216"/>
            </a:xfrm>
          </p:grpSpPr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C218B9EE-647E-35CF-9F26-8D88D1B08608}"/>
                  </a:ext>
                </a:extLst>
              </p:cNvPr>
              <p:cNvSpPr txBox="1"/>
              <p:nvPr/>
            </p:nvSpPr>
            <p:spPr>
              <a:xfrm>
                <a:off x="2209677" y="1669409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5E27BA19-FC94-8914-F256-A4794B0ABD76}"/>
                  </a:ext>
                </a:extLst>
              </p:cNvPr>
              <p:cNvSpPr txBox="1"/>
              <p:nvPr/>
            </p:nvSpPr>
            <p:spPr>
              <a:xfrm>
                <a:off x="2238531" y="1161637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E11E6D69-4836-7BDB-CD3C-60D591981B6D}"/>
                  </a:ext>
                </a:extLst>
              </p:cNvPr>
              <p:cNvSpPr txBox="1"/>
              <p:nvPr/>
            </p:nvSpPr>
            <p:spPr>
              <a:xfrm>
                <a:off x="2238531" y="1378772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82FD411D-CA6C-A0E3-6F83-1C828CB87B09}"/>
                  </a:ext>
                </a:extLst>
              </p:cNvPr>
              <p:cNvSpPr txBox="1"/>
              <p:nvPr/>
            </p:nvSpPr>
            <p:spPr>
              <a:xfrm>
                <a:off x="2209677" y="1948521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</p:grpSp>
      </p:grpSp>
      <p:sp>
        <p:nvSpPr>
          <p:cNvPr id="128" name="TextBox 127">
            <a:extLst>
              <a:ext uri="{FF2B5EF4-FFF2-40B4-BE49-F238E27FC236}">
                <a16:creationId xmlns:a16="http://schemas.microsoft.com/office/drawing/2014/main" id="{48B5BBFA-C439-0D64-14FB-B6D3837112EC}"/>
              </a:ext>
            </a:extLst>
          </p:cNvPr>
          <p:cNvSpPr txBox="1"/>
          <p:nvPr/>
        </p:nvSpPr>
        <p:spPr>
          <a:xfrm>
            <a:off x="10356981" y="4331640"/>
            <a:ext cx="210445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p-MEK1/2 S217/221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AC799A66-9D32-7712-475A-585D7CB0C991}"/>
              </a:ext>
            </a:extLst>
          </p:cNvPr>
          <p:cNvSpPr txBox="1"/>
          <p:nvPr/>
        </p:nvSpPr>
        <p:spPr>
          <a:xfrm>
            <a:off x="10356981" y="5282049"/>
            <a:ext cx="210445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p-ERK1/2 T202/Y204</a:t>
            </a:r>
          </a:p>
        </p:txBody>
      </p: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D0E47BED-941B-C9F3-A2BC-111104E45D11}"/>
              </a:ext>
            </a:extLst>
          </p:cNvPr>
          <p:cNvGrpSpPr/>
          <p:nvPr/>
        </p:nvGrpSpPr>
        <p:grpSpPr>
          <a:xfrm>
            <a:off x="8270940" y="1529087"/>
            <a:ext cx="1691363" cy="1156216"/>
            <a:chOff x="826412" y="1161637"/>
            <a:chExt cx="1691363" cy="1156216"/>
          </a:xfrm>
        </p:grpSpPr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42BA8AFF-1616-E3A7-AE34-675414728A6A}"/>
                </a:ext>
              </a:extLst>
            </p:cNvPr>
            <p:cNvGrpSpPr/>
            <p:nvPr/>
          </p:nvGrpSpPr>
          <p:grpSpPr>
            <a:xfrm>
              <a:off x="826412" y="1161637"/>
              <a:ext cx="308098" cy="1156216"/>
              <a:chOff x="826412" y="1161637"/>
              <a:chExt cx="308098" cy="1156216"/>
            </a:xfrm>
          </p:grpSpPr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6C46AE80-7F31-FC41-C96B-E5B29BC04974}"/>
                  </a:ext>
                </a:extLst>
              </p:cNvPr>
              <p:cNvSpPr txBox="1"/>
              <p:nvPr/>
            </p:nvSpPr>
            <p:spPr>
              <a:xfrm>
                <a:off x="826412" y="1161637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155" name="TextBox 154">
                <a:extLst>
                  <a:ext uri="{FF2B5EF4-FFF2-40B4-BE49-F238E27FC236}">
                    <a16:creationId xmlns:a16="http://schemas.microsoft.com/office/drawing/2014/main" id="{F0DB40CB-359D-AFFB-B467-BA588F26A1B4}"/>
                  </a:ext>
                </a:extLst>
              </p:cNvPr>
              <p:cNvSpPr txBox="1"/>
              <p:nvPr/>
            </p:nvSpPr>
            <p:spPr>
              <a:xfrm>
                <a:off x="855266" y="1378772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56" name="TextBox 155">
                <a:extLst>
                  <a:ext uri="{FF2B5EF4-FFF2-40B4-BE49-F238E27FC236}">
                    <a16:creationId xmlns:a16="http://schemas.microsoft.com/office/drawing/2014/main" id="{ED3BBC63-3DB5-DB66-0A9D-6E77CFB033E7}"/>
                  </a:ext>
                </a:extLst>
              </p:cNvPr>
              <p:cNvSpPr txBox="1"/>
              <p:nvPr/>
            </p:nvSpPr>
            <p:spPr>
              <a:xfrm>
                <a:off x="855266" y="1669409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57" name="TextBox 156">
                <a:extLst>
                  <a:ext uri="{FF2B5EF4-FFF2-40B4-BE49-F238E27FC236}">
                    <a16:creationId xmlns:a16="http://schemas.microsoft.com/office/drawing/2014/main" id="{3CA8CD46-B38B-2E7D-13FF-4DF75C062D99}"/>
                  </a:ext>
                </a:extLst>
              </p:cNvPr>
              <p:cNvSpPr txBox="1"/>
              <p:nvPr/>
            </p:nvSpPr>
            <p:spPr>
              <a:xfrm>
                <a:off x="855266" y="1948521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04819EB8-5E91-583B-4E84-C7CA6B99F9A6}"/>
                </a:ext>
              </a:extLst>
            </p:cNvPr>
            <p:cNvGrpSpPr/>
            <p:nvPr/>
          </p:nvGrpSpPr>
          <p:grpSpPr>
            <a:xfrm>
              <a:off x="1172228" y="1161637"/>
              <a:ext cx="308098" cy="1156216"/>
              <a:chOff x="1147650" y="1161637"/>
              <a:chExt cx="308098" cy="1156216"/>
            </a:xfrm>
          </p:grpSpPr>
          <p:sp>
            <p:nvSpPr>
              <p:cNvPr id="150" name="TextBox 149">
                <a:extLst>
                  <a:ext uri="{FF2B5EF4-FFF2-40B4-BE49-F238E27FC236}">
                    <a16:creationId xmlns:a16="http://schemas.microsoft.com/office/drawing/2014/main" id="{C9DD1EF1-AE08-805C-1F64-78EA25E3A89D}"/>
                  </a:ext>
                </a:extLst>
              </p:cNvPr>
              <p:cNvSpPr txBox="1"/>
              <p:nvPr/>
            </p:nvSpPr>
            <p:spPr>
              <a:xfrm>
                <a:off x="1147650" y="1378772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151" name="TextBox 150">
                <a:extLst>
                  <a:ext uri="{FF2B5EF4-FFF2-40B4-BE49-F238E27FC236}">
                    <a16:creationId xmlns:a16="http://schemas.microsoft.com/office/drawing/2014/main" id="{F49E08B8-1B41-93A9-4436-CFFBCF61E7A6}"/>
                  </a:ext>
                </a:extLst>
              </p:cNvPr>
              <p:cNvSpPr txBox="1"/>
              <p:nvPr/>
            </p:nvSpPr>
            <p:spPr>
              <a:xfrm>
                <a:off x="1176504" y="1161637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52" name="TextBox 151">
                <a:extLst>
                  <a:ext uri="{FF2B5EF4-FFF2-40B4-BE49-F238E27FC236}">
                    <a16:creationId xmlns:a16="http://schemas.microsoft.com/office/drawing/2014/main" id="{EA7B5EF7-AEF8-B595-DE28-5115BCCC03CA}"/>
                  </a:ext>
                </a:extLst>
              </p:cNvPr>
              <p:cNvSpPr txBox="1"/>
              <p:nvPr/>
            </p:nvSpPr>
            <p:spPr>
              <a:xfrm>
                <a:off x="1176504" y="1669409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53" name="TextBox 152">
                <a:extLst>
                  <a:ext uri="{FF2B5EF4-FFF2-40B4-BE49-F238E27FC236}">
                    <a16:creationId xmlns:a16="http://schemas.microsoft.com/office/drawing/2014/main" id="{A491A552-BC15-895B-2807-C4759F071338}"/>
                  </a:ext>
                </a:extLst>
              </p:cNvPr>
              <p:cNvSpPr txBox="1"/>
              <p:nvPr/>
            </p:nvSpPr>
            <p:spPr>
              <a:xfrm>
                <a:off x="1176504" y="1948521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90F8DB5A-684C-234D-124E-C95125DE0FAF}"/>
                </a:ext>
              </a:extLst>
            </p:cNvPr>
            <p:cNvGrpSpPr/>
            <p:nvPr/>
          </p:nvGrpSpPr>
          <p:grpSpPr>
            <a:xfrm>
              <a:off x="1518044" y="1161637"/>
              <a:ext cx="308098" cy="1156216"/>
              <a:chOff x="1494399" y="1161637"/>
              <a:chExt cx="308098" cy="1156216"/>
            </a:xfrm>
          </p:grpSpPr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E96DF6CF-4673-BE6B-041E-FC8FCFC6BB93}"/>
                  </a:ext>
                </a:extLst>
              </p:cNvPr>
              <p:cNvSpPr txBox="1"/>
              <p:nvPr/>
            </p:nvSpPr>
            <p:spPr>
              <a:xfrm>
                <a:off x="1494399" y="1669409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147" name="TextBox 146">
                <a:extLst>
                  <a:ext uri="{FF2B5EF4-FFF2-40B4-BE49-F238E27FC236}">
                    <a16:creationId xmlns:a16="http://schemas.microsoft.com/office/drawing/2014/main" id="{13A8E796-7F12-9301-1506-EF9EB116669F}"/>
                  </a:ext>
                </a:extLst>
              </p:cNvPr>
              <p:cNvSpPr txBox="1"/>
              <p:nvPr/>
            </p:nvSpPr>
            <p:spPr>
              <a:xfrm>
                <a:off x="1523253" y="1161637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5FCFDF20-BCD7-C94D-359E-9EB6418A96D5}"/>
                  </a:ext>
                </a:extLst>
              </p:cNvPr>
              <p:cNvSpPr txBox="1"/>
              <p:nvPr/>
            </p:nvSpPr>
            <p:spPr>
              <a:xfrm>
                <a:off x="1523253" y="1378772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49" name="TextBox 148">
                <a:extLst>
                  <a:ext uri="{FF2B5EF4-FFF2-40B4-BE49-F238E27FC236}">
                    <a16:creationId xmlns:a16="http://schemas.microsoft.com/office/drawing/2014/main" id="{CBA1F4CC-84A5-1DA3-171B-2F28C2BF219B}"/>
                  </a:ext>
                </a:extLst>
              </p:cNvPr>
              <p:cNvSpPr txBox="1"/>
              <p:nvPr/>
            </p:nvSpPr>
            <p:spPr>
              <a:xfrm>
                <a:off x="1523253" y="1948521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DECC185D-A26A-2BFD-73C7-08F662342D16}"/>
                </a:ext>
              </a:extLst>
            </p:cNvPr>
            <p:cNvGrpSpPr/>
            <p:nvPr/>
          </p:nvGrpSpPr>
          <p:grpSpPr>
            <a:xfrm>
              <a:off x="1863860" y="1161637"/>
              <a:ext cx="308098" cy="1156216"/>
              <a:chOff x="1827794" y="1161637"/>
              <a:chExt cx="308098" cy="1156216"/>
            </a:xfrm>
          </p:grpSpPr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B522F348-C28C-9B6E-5C0C-68FDF5232F32}"/>
                  </a:ext>
                </a:extLst>
              </p:cNvPr>
              <p:cNvSpPr txBox="1"/>
              <p:nvPr/>
            </p:nvSpPr>
            <p:spPr>
              <a:xfrm>
                <a:off x="1827794" y="1948521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2E6CCFF0-6F4C-FE2D-69E9-812B5178B04B}"/>
                  </a:ext>
                </a:extLst>
              </p:cNvPr>
              <p:cNvSpPr txBox="1"/>
              <p:nvPr/>
            </p:nvSpPr>
            <p:spPr>
              <a:xfrm>
                <a:off x="1856648" y="1161637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24F3DC91-E1D5-6A44-B446-1F75D13F70B6}"/>
                  </a:ext>
                </a:extLst>
              </p:cNvPr>
              <p:cNvSpPr txBox="1"/>
              <p:nvPr/>
            </p:nvSpPr>
            <p:spPr>
              <a:xfrm>
                <a:off x="1856648" y="1378772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45" name="TextBox 144">
                <a:extLst>
                  <a:ext uri="{FF2B5EF4-FFF2-40B4-BE49-F238E27FC236}">
                    <a16:creationId xmlns:a16="http://schemas.microsoft.com/office/drawing/2014/main" id="{FEDE34E4-6F79-A60C-2CA1-BED4F7C98D5A}"/>
                  </a:ext>
                </a:extLst>
              </p:cNvPr>
              <p:cNvSpPr txBox="1"/>
              <p:nvPr/>
            </p:nvSpPr>
            <p:spPr>
              <a:xfrm>
                <a:off x="1856648" y="1669409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3C5FF87-E368-4D03-1E22-2F1D8B79B7D7}"/>
                </a:ext>
              </a:extLst>
            </p:cNvPr>
            <p:cNvGrpSpPr/>
            <p:nvPr/>
          </p:nvGrpSpPr>
          <p:grpSpPr>
            <a:xfrm>
              <a:off x="2209677" y="1161637"/>
              <a:ext cx="308098" cy="1156216"/>
              <a:chOff x="2209677" y="1161637"/>
              <a:chExt cx="308098" cy="1156216"/>
            </a:xfrm>
          </p:grpSpPr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44D729AA-2F71-C46E-6451-37930AD4115F}"/>
                  </a:ext>
                </a:extLst>
              </p:cNvPr>
              <p:cNvSpPr txBox="1"/>
              <p:nvPr/>
            </p:nvSpPr>
            <p:spPr>
              <a:xfrm>
                <a:off x="2209677" y="1669409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E7F58173-B81A-1DBC-57C8-13967427E09C}"/>
                  </a:ext>
                </a:extLst>
              </p:cNvPr>
              <p:cNvSpPr txBox="1"/>
              <p:nvPr/>
            </p:nvSpPr>
            <p:spPr>
              <a:xfrm>
                <a:off x="2238531" y="1161637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7219D41F-8938-A2A0-D30F-C680C0CD1529}"/>
                  </a:ext>
                </a:extLst>
              </p:cNvPr>
              <p:cNvSpPr txBox="1"/>
              <p:nvPr/>
            </p:nvSpPr>
            <p:spPr>
              <a:xfrm>
                <a:off x="2238531" y="1378772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BB5E2AD7-89D0-F89A-4FC9-5C15B0853B9A}"/>
                  </a:ext>
                </a:extLst>
              </p:cNvPr>
              <p:cNvSpPr txBox="1"/>
              <p:nvPr/>
            </p:nvSpPr>
            <p:spPr>
              <a:xfrm>
                <a:off x="2209677" y="1948521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</p:grp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6E9E30CD-3057-4D2C-5B2C-D310585965E0}"/>
              </a:ext>
            </a:extLst>
          </p:cNvPr>
          <p:cNvSpPr txBox="1"/>
          <p:nvPr/>
        </p:nvSpPr>
        <p:spPr>
          <a:xfrm>
            <a:off x="10356981" y="6261952"/>
            <a:ext cx="210445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ERK1/2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E37E47-417D-2176-0DF0-ECF87329DCFF}"/>
              </a:ext>
            </a:extLst>
          </p:cNvPr>
          <p:cNvSpPr txBox="1"/>
          <p:nvPr/>
        </p:nvSpPr>
        <p:spPr>
          <a:xfrm>
            <a:off x="4405765" y="6261952"/>
            <a:ext cx="18758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ERK1/2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94EBE14-2420-9B88-8E98-E29434C2870D}"/>
              </a:ext>
            </a:extLst>
          </p:cNvPr>
          <p:cNvSpPr txBox="1"/>
          <p:nvPr/>
        </p:nvSpPr>
        <p:spPr>
          <a:xfrm>
            <a:off x="4411954" y="2838776"/>
            <a:ext cx="23650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p-FAK Y397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4E0F13A-AE07-AFBB-17BE-D89F675249A2}"/>
              </a:ext>
            </a:extLst>
          </p:cNvPr>
          <p:cNvSpPr txBox="1"/>
          <p:nvPr/>
        </p:nvSpPr>
        <p:spPr>
          <a:xfrm>
            <a:off x="4411955" y="3607379"/>
            <a:ext cx="15001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FAK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3FB237F6-B0BA-5197-C91B-3B00DEC9AE18}"/>
              </a:ext>
            </a:extLst>
          </p:cNvPr>
          <p:cNvSpPr txBox="1"/>
          <p:nvPr/>
        </p:nvSpPr>
        <p:spPr>
          <a:xfrm>
            <a:off x="10356981" y="2838776"/>
            <a:ext cx="127981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p-FAK Y397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0FC156A3-1E3F-2CB9-0178-EF97F7BC65F6}"/>
              </a:ext>
            </a:extLst>
          </p:cNvPr>
          <p:cNvSpPr txBox="1"/>
          <p:nvPr/>
        </p:nvSpPr>
        <p:spPr>
          <a:xfrm>
            <a:off x="10356981" y="3607379"/>
            <a:ext cx="15001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FAK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C31C84-F546-0B2C-CB56-98DA0BEA8C5C}"/>
              </a:ext>
            </a:extLst>
          </p:cNvPr>
          <p:cNvSpPr txBox="1"/>
          <p:nvPr/>
        </p:nvSpPr>
        <p:spPr>
          <a:xfrm>
            <a:off x="0" y="0"/>
            <a:ext cx="3423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Supplementary Figure 13D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8FD95D-89EE-6C57-D934-0EDB60C049DF}"/>
              </a:ext>
            </a:extLst>
          </p:cNvPr>
          <p:cNvSpPr txBox="1"/>
          <p:nvPr/>
        </p:nvSpPr>
        <p:spPr>
          <a:xfrm>
            <a:off x="16064" y="286036"/>
            <a:ext cx="12178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Raw blots</a:t>
            </a: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4601FFAE-E499-93A2-A943-D7F6FE5BFB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031" y="6078426"/>
            <a:ext cx="4114800" cy="685800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32BCAC96-258E-09FB-8144-7EEFB044A9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897" y="6078426"/>
            <a:ext cx="4114800" cy="685800"/>
          </a:xfrm>
          <a:prstGeom prst="rect">
            <a:avLst/>
          </a:prstGeom>
        </p:spPr>
      </p:pic>
      <p:pic>
        <p:nvPicPr>
          <p:cNvPr id="90" name="Picture 89">
            <a:extLst>
              <a:ext uri="{FF2B5EF4-FFF2-40B4-BE49-F238E27FC236}">
                <a16:creationId xmlns:a16="http://schemas.microsoft.com/office/drawing/2014/main" id="{F771A83C-5820-FE1B-9484-8E39AB5F0B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031" y="2646351"/>
            <a:ext cx="4114800" cy="685800"/>
          </a:xfrm>
          <a:prstGeom prst="rect">
            <a:avLst/>
          </a:prstGeom>
        </p:spPr>
      </p:pic>
      <p:pic>
        <p:nvPicPr>
          <p:cNvPr id="124" name="Picture 123">
            <a:extLst>
              <a:ext uri="{FF2B5EF4-FFF2-40B4-BE49-F238E27FC236}">
                <a16:creationId xmlns:a16="http://schemas.microsoft.com/office/drawing/2014/main" id="{6186D177-AE28-6B97-E341-700558818F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031" y="3418645"/>
            <a:ext cx="4114800" cy="685800"/>
          </a:xfrm>
          <a:prstGeom prst="rect">
            <a:avLst/>
          </a:prstGeom>
        </p:spPr>
      </p:pic>
      <p:pic>
        <p:nvPicPr>
          <p:cNvPr id="126" name="Picture 125">
            <a:extLst>
              <a:ext uri="{FF2B5EF4-FFF2-40B4-BE49-F238E27FC236}">
                <a16:creationId xmlns:a16="http://schemas.microsoft.com/office/drawing/2014/main" id="{1077B5BC-6D8D-D9AC-D310-DD6B6F5DC3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031" y="4190939"/>
            <a:ext cx="4114800" cy="685800"/>
          </a:xfrm>
          <a:prstGeom prst="rect">
            <a:avLst/>
          </a:prstGeom>
        </p:spPr>
      </p:pic>
      <p:pic>
        <p:nvPicPr>
          <p:cNvPr id="159" name="Picture 158">
            <a:extLst>
              <a:ext uri="{FF2B5EF4-FFF2-40B4-BE49-F238E27FC236}">
                <a16:creationId xmlns:a16="http://schemas.microsoft.com/office/drawing/2014/main" id="{82FF4959-4B6F-09E0-4485-0D940F99E1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031" y="4963233"/>
            <a:ext cx="4114800" cy="1028700"/>
          </a:xfrm>
          <a:prstGeom prst="rect">
            <a:avLst/>
          </a:prstGeom>
        </p:spPr>
      </p:pic>
      <p:pic>
        <p:nvPicPr>
          <p:cNvPr id="164" name="Picture 163">
            <a:extLst>
              <a:ext uri="{FF2B5EF4-FFF2-40B4-BE49-F238E27FC236}">
                <a16:creationId xmlns:a16="http://schemas.microsoft.com/office/drawing/2014/main" id="{4488A9AD-48E5-C95B-00AE-09C6FE77E96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897" y="2646351"/>
            <a:ext cx="4114800" cy="685800"/>
          </a:xfrm>
          <a:prstGeom prst="rect">
            <a:avLst/>
          </a:prstGeom>
        </p:spPr>
      </p:pic>
      <p:pic>
        <p:nvPicPr>
          <p:cNvPr id="168" name="Picture 167">
            <a:extLst>
              <a:ext uri="{FF2B5EF4-FFF2-40B4-BE49-F238E27FC236}">
                <a16:creationId xmlns:a16="http://schemas.microsoft.com/office/drawing/2014/main" id="{E4C775DD-BD3E-4AEC-0213-13B6E582F1A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897" y="3418645"/>
            <a:ext cx="4114800" cy="685800"/>
          </a:xfrm>
          <a:prstGeom prst="rect">
            <a:avLst/>
          </a:prstGeom>
        </p:spPr>
      </p:pic>
      <p:pic>
        <p:nvPicPr>
          <p:cNvPr id="170" name="Picture 169">
            <a:extLst>
              <a:ext uri="{FF2B5EF4-FFF2-40B4-BE49-F238E27FC236}">
                <a16:creationId xmlns:a16="http://schemas.microsoft.com/office/drawing/2014/main" id="{CB5D7B2B-7DE7-89E0-404E-39820AF097B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897" y="4190939"/>
            <a:ext cx="4114800" cy="685800"/>
          </a:xfrm>
          <a:prstGeom prst="rect">
            <a:avLst/>
          </a:prstGeom>
        </p:spPr>
      </p:pic>
      <p:pic>
        <p:nvPicPr>
          <p:cNvPr id="174" name="Picture 173">
            <a:extLst>
              <a:ext uri="{FF2B5EF4-FFF2-40B4-BE49-F238E27FC236}">
                <a16:creationId xmlns:a16="http://schemas.microsoft.com/office/drawing/2014/main" id="{591B4CAD-3B6E-9406-B4AA-D28E07BE634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897" y="4963233"/>
            <a:ext cx="411480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12356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5862DA-327F-2249-A24D-1C8246E45F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73AE84DA-1E32-E029-20F8-4FE11617C886}"/>
              </a:ext>
            </a:extLst>
          </p:cNvPr>
          <p:cNvSpPr txBox="1"/>
          <p:nvPr/>
        </p:nvSpPr>
        <p:spPr>
          <a:xfrm>
            <a:off x="240939" y="734393"/>
            <a:ext cx="7537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NF90.8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1B4D047-676A-1534-F376-241684BB9517}"/>
              </a:ext>
            </a:extLst>
          </p:cNvPr>
          <p:cNvSpPr txBox="1"/>
          <p:nvPr/>
        </p:nvSpPr>
        <p:spPr>
          <a:xfrm>
            <a:off x="1233898" y="1112326"/>
            <a:ext cx="4742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Par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06FA035-73B5-1C21-D70D-EF4270C914C0}"/>
              </a:ext>
            </a:extLst>
          </p:cNvPr>
          <p:cNvSpPr txBox="1"/>
          <p:nvPr/>
        </p:nvSpPr>
        <p:spPr>
          <a:xfrm>
            <a:off x="2691504" y="1112326"/>
            <a:ext cx="9704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tram Res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FB67AA4-89B2-1821-78A7-F74E2E46D135}"/>
              </a:ext>
            </a:extLst>
          </p:cNvPr>
          <p:cNvSpPr txBox="1"/>
          <p:nvPr/>
        </p:nvSpPr>
        <p:spPr>
          <a:xfrm>
            <a:off x="2073352" y="827456"/>
            <a:ext cx="5164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24h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ABF8E84-AE9F-4EDA-E070-C4B6B302177B}"/>
              </a:ext>
            </a:extLst>
          </p:cNvPr>
          <p:cNvSpPr txBox="1"/>
          <p:nvPr/>
        </p:nvSpPr>
        <p:spPr>
          <a:xfrm>
            <a:off x="8070614" y="827456"/>
            <a:ext cx="5164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48h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B62EAAF-98D9-5250-152E-E45F5707A533}"/>
              </a:ext>
            </a:extLst>
          </p:cNvPr>
          <p:cNvSpPr txBox="1"/>
          <p:nvPr/>
        </p:nvSpPr>
        <p:spPr>
          <a:xfrm>
            <a:off x="4454925" y="1419146"/>
            <a:ext cx="753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DMSO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5581644-D92D-8547-90B2-54068EDAEFE1}"/>
              </a:ext>
            </a:extLst>
          </p:cNvPr>
          <p:cNvSpPr txBox="1"/>
          <p:nvPr/>
        </p:nvSpPr>
        <p:spPr>
          <a:xfrm>
            <a:off x="4454925" y="1666553"/>
            <a:ext cx="17098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trametinib_20nM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75D0BC1-0793-873B-E1AD-37E8544F07B1}"/>
              </a:ext>
            </a:extLst>
          </p:cNvPr>
          <p:cNvSpPr txBox="1"/>
          <p:nvPr/>
        </p:nvSpPr>
        <p:spPr>
          <a:xfrm>
            <a:off x="4454925" y="1913960"/>
            <a:ext cx="20635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avutometinib_200nM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2AEAE4C-5568-8F6B-CE35-E3BB81D18DA7}"/>
              </a:ext>
            </a:extLst>
          </p:cNvPr>
          <p:cNvSpPr txBox="1"/>
          <p:nvPr/>
        </p:nvSpPr>
        <p:spPr>
          <a:xfrm>
            <a:off x="4454925" y="2161368"/>
            <a:ext cx="15833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defactinib_3µM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4E311E0-2A8D-47E0-A8EE-44836C81C6A7}"/>
              </a:ext>
            </a:extLst>
          </p:cNvPr>
          <p:cNvGrpSpPr/>
          <p:nvPr/>
        </p:nvGrpSpPr>
        <p:grpSpPr>
          <a:xfrm>
            <a:off x="608910" y="1391438"/>
            <a:ext cx="1793074" cy="1292801"/>
            <a:chOff x="826412" y="1161637"/>
            <a:chExt cx="1670260" cy="1101590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EB75F552-2120-636C-F3B6-7FF19C056651}"/>
                </a:ext>
              </a:extLst>
            </p:cNvPr>
            <p:cNvGrpSpPr/>
            <p:nvPr/>
          </p:nvGrpSpPr>
          <p:grpSpPr>
            <a:xfrm>
              <a:off x="826412" y="1161637"/>
              <a:ext cx="286995" cy="1101590"/>
              <a:chOff x="826412" y="1161637"/>
              <a:chExt cx="286995" cy="1101590"/>
            </a:xfrm>
          </p:grpSpPr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D46932F4-D154-F38C-5571-7C0A11F1F9DB}"/>
                  </a:ext>
                </a:extLst>
              </p:cNvPr>
              <p:cNvSpPr txBox="1"/>
              <p:nvPr/>
            </p:nvSpPr>
            <p:spPr>
              <a:xfrm>
                <a:off x="826412" y="1161637"/>
                <a:ext cx="28699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F822DC1C-A64E-162F-D8AC-782EA65FCF3B}"/>
                  </a:ext>
                </a:extLst>
              </p:cNvPr>
              <p:cNvSpPr txBox="1"/>
              <p:nvPr/>
            </p:nvSpPr>
            <p:spPr>
              <a:xfrm>
                <a:off x="855266" y="1378772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58B7F553-D8A0-1F14-4A73-F10B4947554F}"/>
                  </a:ext>
                </a:extLst>
              </p:cNvPr>
              <p:cNvSpPr txBox="1"/>
              <p:nvPr/>
            </p:nvSpPr>
            <p:spPr>
              <a:xfrm>
                <a:off x="855266" y="1669409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4FC69C79-76B1-012B-E373-F5EDAB05E422}"/>
                  </a:ext>
                </a:extLst>
              </p:cNvPr>
              <p:cNvSpPr txBox="1"/>
              <p:nvPr/>
            </p:nvSpPr>
            <p:spPr>
              <a:xfrm>
                <a:off x="855266" y="1948521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540070C5-88AA-2C8C-0677-3A38EE326E71}"/>
                </a:ext>
              </a:extLst>
            </p:cNvPr>
            <p:cNvGrpSpPr/>
            <p:nvPr/>
          </p:nvGrpSpPr>
          <p:grpSpPr>
            <a:xfrm>
              <a:off x="1172228" y="1161637"/>
              <a:ext cx="286995" cy="1101590"/>
              <a:chOff x="1147650" y="1161637"/>
              <a:chExt cx="286995" cy="1101590"/>
            </a:xfrm>
          </p:grpSpPr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F9A57ECE-E10D-D4B1-8462-9843FDAC267A}"/>
                  </a:ext>
                </a:extLst>
              </p:cNvPr>
              <p:cNvSpPr txBox="1"/>
              <p:nvPr/>
            </p:nvSpPr>
            <p:spPr>
              <a:xfrm>
                <a:off x="1147650" y="1378772"/>
                <a:ext cx="28699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CE1B344A-7992-4093-F7E5-81C05665DE82}"/>
                  </a:ext>
                </a:extLst>
              </p:cNvPr>
              <p:cNvSpPr txBox="1"/>
              <p:nvPr/>
            </p:nvSpPr>
            <p:spPr>
              <a:xfrm>
                <a:off x="1176504" y="1161637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28CCB6A8-9339-179C-4438-4CE9B778EF13}"/>
                  </a:ext>
                </a:extLst>
              </p:cNvPr>
              <p:cNvSpPr txBox="1"/>
              <p:nvPr/>
            </p:nvSpPr>
            <p:spPr>
              <a:xfrm>
                <a:off x="1176504" y="1669409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1F30B5A3-CC5E-A9C9-146E-C981A1B5756C}"/>
                  </a:ext>
                </a:extLst>
              </p:cNvPr>
              <p:cNvSpPr txBox="1"/>
              <p:nvPr/>
            </p:nvSpPr>
            <p:spPr>
              <a:xfrm>
                <a:off x="1176504" y="1948521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067F0D98-C6FF-D51F-5298-A8F9E2F118B7}"/>
                </a:ext>
              </a:extLst>
            </p:cNvPr>
            <p:cNvGrpSpPr/>
            <p:nvPr/>
          </p:nvGrpSpPr>
          <p:grpSpPr>
            <a:xfrm>
              <a:off x="1518044" y="1161637"/>
              <a:ext cx="286995" cy="1101590"/>
              <a:chOff x="1494399" y="1161637"/>
              <a:chExt cx="286995" cy="1101590"/>
            </a:xfrm>
          </p:grpSpPr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4216BCBF-B9E7-D09E-C248-563B6EDB2C46}"/>
                  </a:ext>
                </a:extLst>
              </p:cNvPr>
              <p:cNvSpPr txBox="1"/>
              <p:nvPr/>
            </p:nvSpPr>
            <p:spPr>
              <a:xfrm>
                <a:off x="1494399" y="1669409"/>
                <a:ext cx="28699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14A28011-940C-90AA-964B-FC881A6164F2}"/>
                  </a:ext>
                </a:extLst>
              </p:cNvPr>
              <p:cNvSpPr txBox="1"/>
              <p:nvPr/>
            </p:nvSpPr>
            <p:spPr>
              <a:xfrm>
                <a:off x="1523253" y="1161637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18854DA6-1B39-C91C-DC26-9A711C2F71D1}"/>
                  </a:ext>
                </a:extLst>
              </p:cNvPr>
              <p:cNvSpPr txBox="1"/>
              <p:nvPr/>
            </p:nvSpPr>
            <p:spPr>
              <a:xfrm>
                <a:off x="1523253" y="1378772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920C380D-7588-9958-C67B-B308C72669A8}"/>
                  </a:ext>
                </a:extLst>
              </p:cNvPr>
              <p:cNvSpPr txBox="1"/>
              <p:nvPr/>
            </p:nvSpPr>
            <p:spPr>
              <a:xfrm>
                <a:off x="1523253" y="1948521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EBD4A73-FF60-053F-EA94-974B1B8084C4}"/>
                </a:ext>
              </a:extLst>
            </p:cNvPr>
            <p:cNvGrpSpPr/>
            <p:nvPr/>
          </p:nvGrpSpPr>
          <p:grpSpPr>
            <a:xfrm>
              <a:off x="1863860" y="1161637"/>
              <a:ext cx="286995" cy="1101590"/>
              <a:chOff x="1827794" y="1161637"/>
              <a:chExt cx="286995" cy="1101590"/>
            </a:xfrm>
          </p:grpSpPr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6810A149-94C5-DCA7-CEF3-0CF05556A74C}"/>
                  </a:ext>
                </a:extLst>
              </p:cNvPr>
              <p:cNvSpPr txBox="1"/>
              <p:nvPr/>
            </p:nvSpPr>
            <p:spPr>
              <a:xfrm>
                <a:off x="1827794" y="1948521"/>
                <a:ext cx="28699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543ABA59-D68C-33E0-4E35-D5EEB3C59D37}"/>
                  </a:ext>
                </a:extLst>
              </p:cNvPr>
              <p:cNvSpPr txBox="1"/>
              <p:nvPr/>
            </p:nvSpPr>
            <p:spPr>
              <a:xfrm>
                <a:off x="1856648" y="1161637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2DF06824-4AE2-11DE-8B36-0BEE9C421E89}"/>
                  </a:ext>
                </a:extLst>
              </p:cNvPr>
              <p:cNvSpPr txBox="1"/>
              <p:nvPr/>
            </p:nvSpPr>
            <p:spPr>
              <a:xfrm>
                <a:off x="1856648" y="1378772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67586880-1B7E-C370-35C5-B5C023811F6E}"/>
                  </a:ext>
                </a:extLst>
              </p:cNvPr>
              <p:cNvSpPr txBox="1"/>
              <p:nvPr/>
            </p:nvSpPr>
            <p:spPr>
              <a:xfrm>
                <a:off x="1856648" y="1669409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34C08BCB-6B4F-4870-DC18-602DC941A589}"/>
                </a:ext>
              </a:extLst>
            </p:cNvPr>
            <p:cNvGrpSpPr/>
            <p:nvPr/>
          </p:nvGrpSpPr>
          <p:grpSpPr>
            <a:xfrm>
              <a:off x="2209677" y="1161637"/>
              <a:ext cx="286995" cy="1101590"/>
              <a:chOff x="2209677" y="1161637"/>
              <a:chExt cx="286995" cy="1101590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4C47C1A-E776-AB04-E758-42B24BCE0819}"/>
                  </a:ext>
                </a:extLst>
              </p:cNvPr>
              <p:cNvSpPr txBox="1"/>
              <p:nvPr/>
            </p:nvSpPr>
            <p:spPr>
              <a:xfrm>
                <a:off x="2209677" y="1669409"/>
                <a:ext cx="28699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7A0AE50E-FE33-4D90-5CB0-70E99E57A46C}"/>
                  </a:ext>
                </a:extLst>
              </p:cNvPr>
              <p:cNvSpPr txBox="1"/>
              <p:nvPr/>
            </p:nvSpPr>
            <p:spPr>
              <a:xfrm>
                <a:off x="2238531" y="1161637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C7269C7A-F6A7-7F9A-71CF-2DD6D24A9749}"/>
                  </a:ext>
                </a:extLst>
              </p:cNvPr>
              <p:cNvSpPr txBox="1"/>
              <p:nvPr/>
            </p:nvSpPr>
            <p:spPr>
              <a:xfrm>
                <a:off x="2238531" y="1378772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D2708CCD-3F0F-2FD7-452C-64AC80FF0F45}"/>
                  </a:ext>
                </a:extLst>
              </p:cNvPr>
              <p:cNvSpPr txBox="1"/>
              <p:nvPr/>
            </p:nvSpPr>
            <p:spPr>
              <a:xfrm>
                <a:off x="2209677" y="1948521"/>
                <a:ext cx="28699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</p:grp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45045BB8-2663-C775-DBE4-9AA1F6593FAF}"/>
              </a:ext>
            </a:extLst>
          </p:cNvPr>
          <p:cNvSpPr txBox="1"/>
          <p:nvPr/>
        </p:nvSpPr>
        <p:spPr>
          <a:xfrm>
            <a:off x="4454925" y="4687373"/>
            <a:ext cx="15001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GAPDH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473D637D-E0EF-217C-4FA8-2CFF35341333}"/>
              </a:ext>
            </a:extLst>
          </p:cNvPr>
          <p:cNvSpPr txBox="1"/>
          <p:nvPr/>
        </p:nvSpPr>
        <p:spPr>
          <a:xfrm>
            <a:off x="4454925" y="2846831"/>
            <a:ext cx="187585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p-S6 S235/236 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ECFA959-3AF5-EF3A-60E8-D9F9DFDAF7B9}"/>
              </a:ext>
            </a:extLst>
          </p:cNvPr>
          <p:cNvSpPr txBox="1"/>
          <p:nvPr/>
        </p:nvSpPr>
        <p:spPr>
          <a:xfrm>
            <a:off x="4454925" y="3708748"/>
            <a:ext cx="15001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CyclinD1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B9129F51-94A4-CC80-3DDF-417EEC58A972}"/>
              </a:ext>
            </a:extLst>
          </p:cNvPr>
          <p:cNvGrpSpPr/>
          <p:nvPr/>
        </p:nvGrpSpPr>
        <p:grpSpPr>
          <a:xfrm>
            <a:off x="2300057" y="1391438"/>
            <a:ext cx="1793074" cy="1292801"/>
            <a:chOff x="826412" y="1161637"/>
            <a:chExt cx="1670260" cy="1101590"/>
          </a:xfrm>
        </p:grpSpPr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E072CFA3-361C-71DD-8FC6-730C701004DB}"/>
                </a:ext>
              </a:extLst>
            </p:cNvPr>
            <p:cNvGrpSpPr/>
            <p:nvPr/>
          </p:nvGrpSpPr>
          <p:grpSpPr>
            <a:xfrm>
              <a:off x="826412" y="1161637"/>
              <a:ext cx="286995" cy="1101590"/>
              <a:chOff x="826412" y="1161637"/>
              <a:chExt cx="286995" cy="1101590"/>
            </a:xfrm>
          </p:grpSpPr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36A88CCC-3C48-0292-659B-6A879551069B}"/>
                  </a:ext>
                </a:extLst>
              </p:cNvPr>
              <p:cNvSpPr txBox="1"/>
              <p:nvPr/>
            </p:nvSpPr>
            <p:spPr>
              <a:xfrm>
                <a:off x="826412" y="1161637"/>
                <a:ext cx="28699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78B09FA3-FB5F-AE85-16FA-5BCDAD68EF90}"/>
                  </a:ext>
                </a:extLst>
              </p:cNvPr>
              <p:cNvSpPr txBox="1"/>
              <p:nvPr/>
            </p:nvSpPr>
            <p:spPr>
              <a:xfrm>
                <a:off x="855266" y="1378772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F718A9B4-F025-4064-AC0E-A497B8238316}"/>
                  </a:ext>
                </a:extLst>
              </p:cNvPr>
              <p:cNvSpPr txBox="1"/>
              <p:nvPr/>
            </p:nvSpPr>
            <p:spPr>
              <a:xfrm>
                <a:off x="855266" y="1669409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ADFAAC67-5ABB-FC2B-8653-5DA122BA2D00}"/>
                  </a:ext>
                </a:extLst>
              </p:cNvPr>
              <p:cNvSpPr txBox="1"/>
              <p:nvPr/>
            </p:nvSpPr>
            <p:spPr>
              <a:xfrm>
                <a:off x="855266" y="1948521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217FA671-A5E0-46AB-D511-06632243A874}"/>
                </a:ext>
              </a:extLst>
            </p:cNvPr>
            <p:cNvGrpSpPr/>
            <p:nvPr/>
          </p:nvGrpSpPr>
          <p:grpSpPr>
            <a:xfrm>
              <a:off x="1172228" y="1161637"/>
              <a:ext cx="286995" cy="1101590"/>
              <a:chOff x="1147650" y="1161637"/>
              <a:chExt cx="286995" cy="1101590"/>
            </a:xfrm>
          </p:grpSpPr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ADC54C08-44BD-D545-FF63-4FE0834E2D8A}"/>
                  </a:ext>
                </a:extLst>
              </p:cNvPr>
              <p:cNvSpPr txBox="1"/>
              <p:nvPr/>
            </p:nvSpPr>
            <p:spPr>
              <a:xfrm>
                <a:off x="1147650" y="1378772"/>
                <a:ext cx="28699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D9B5E431-B005-07FD-0251-1F25C64ACC55}"/>
                  </a:ext>
                </a:extLst>
              </p:cNvPr>
              <p:cNvSpPr txBox="1"/>
              <p:nvPr/>
            </p:nvSpPr>
            <p:spPr>
              <a:xfrm>
                <a:off x="1176504" y="1161637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0ECAFE92-3317-4BA7-E512-D40C57ADF636}"/>
                  </a:ext>
                </a:extLst>
              </p:cNvPr>
              <p:cNvSpPr txBox="1"/>
              <p:nvPr/>
            </p:nvSpPr>
            <p:spPr>
              <a:xfrm>
                <a:off x="1176504" y="1669409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E474AD25-FFCD-5C24-A32C-8CE2D9591225}"/>
                  </a:ext>
                </a:extLst>
              </p:cNvPr>
              <p:cNvSpPr txBox="1"/>
              <p:nvPr/>
            </p:nvSpPr>
            <p:spPr>
              <a:xfrm>
                <a:off x="1176504" y="1948521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AAFA5F26-9581-27CF-F773-1C81FECDB210}"/>
                </a:ext>
              </a:extLst>
            </p:cNvPr>
            <p:cNvGrpSpPr/>
            <p:nvPr/>
          </p:nvGrpSpPr>
          <p:grpSpPr>
            <a:xfrm>
              <a:off x="1518044" y="1161637"/>
              <a:ext cx="286995" cy="1101590"/>
              <a:chOff x="1494399" y="1161637"/>
              <a:chExt cx="286995" cy="1101590"/>
            </a:xfrm>
          </p:grpSpPr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23D6D10C-FB1D-16B2-C199-E07D1685E619}"/>
                  </a:ext>
                </a:extLst>
              </p:cNvPr>
              <p:cNvSpPr txBox="1"/>
              <p:nvPr/>
            </p:nvSpPr>
            <p:spPr>
              <a:xfrm>
                <a:off x="1494399" y="1669409"/>
                <a:ext cx="28699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506AECCD-5C2C-00A7-91E2-709B7DDBC2AE}"/>
                  </a:ext>
                </a:extLst>
              </p:cNvPr>
              <p:cNvSpPr txBox="1"/>
              <p:nvPr/>
            </p:nvSpPr>
            <p:spPr>
              <a:xfrm>
                <a:off x="1523253" y="1161637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384037C0-DCC6-8565-6B35-F56BD2454F1B}"/>
                  </a:ext>
                </a:extLst>
              </p:cNvPr>
              <p:cNvSpPr txBox="1"/>
              <p:nvPr/>
            </p:nvSpPr>
            <p:spPr>
              <a:xfrm>
                <a:off x="1523253" y="1378772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CFB1FFD8-C6AE-1232-0BBF-5D13C5BAD4A8}"/>
                  </a:ext>
                </a:extLst>
              </p:cNvPr>
              <p:cNvSpPr txBox="1"/>
              <p:nvPr/>
            </p:nvSpPr>
            <p:spPr>
              <a:xfrm>
                <a:off x="1523253" y="1948521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289127DA-7D24-BEDB-3FE5-A2D089A9552C}"/>
                </a:ext>
              </a:extLst>
            </p:cNvPr>
            <p:cNvGrpSpPr/>
            <p:nvPr/>
          </p:nvGrpSpPr>
          <p:grpSpPr>
            <a:xfrm>
              <a:off x="1863860" y="1161637"/>
              <a:ext cx="286995" cy="1101590"/>
              <a:chOff x="1827794" y="1161637"/>
              <a:chExt cx="286995" cy="1101590"/>
            </a:xfrm>
          </p:grpSpPr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182B0E60-DC10-AD9F-914B-2F92EFB3705A}"/>
                  </a:ext>
                </a:extLst>
              </p:cNvPr>
              <p:cNvSpPr txBox="1"/>
              <p:nvPr/>
            </p:nvSpPr>
            <p:spPr>
              <a:xfrm>
                <a:off x="1827794" y="1948521"/>
                <a:ext cx="28699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1DF55507-E8D6-8270-BEC9-52F83EB8FB7C}"/>
                  </a:ext>
                </a:extLst>
              </p:cNvPr>
              <p:cNvSpPr txBox="1"/>
              <p:nvPr/>
            </p:nvSpPr>
            <p:spPr>
              <a:xfrm>
                <a:off x="1856648" y="1161637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1F990E0C-A06F-52D2-990B-4574CB60DA36}"/>
                  </a:ext>
                </a:extLst>
              </p:cNvPr>
              <p:cNvSpPr txBox="1"/>
              <p:nvPr/>
            </p:nvSpPr>
            <p:spPr>
              <a:xfrm>
                <a:off x="1856648" y="1378772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DFF33296-A861-1630-9A27-78550B538E76}"/>
                  </a:ext>
                </a:extLst>
              </p:cNvPr>
              <p:cNvSpPr txBox="1"/>
              <p:nvPr/>
            </p:nvSpPr>
            <p:spPr>
              <a:xfrm>
                <a:off x="1856648" y="1669409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843AB2CB-824B-5BCF-6516-010D0445D758}"/>
                </a:ext>
              </a:extLst>
            </p:cNvPr>
            <p:cNvGrpSpPr/>
            <p:nvPr/>
          </p:nvGrpSpPr>
          <p:grpSpPr>
            <a:xfrm>
              <a:off x="2209677" y="1161637"/>
              <a:ext cx="286995" cy="1101590"/>
              <a:chOff x="2209677" y="1161637"/>
              <a:chExt cx="286995" cy="1101590"/>
            </a:xfrm>
          </p:grpSpPr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C16C8321-AB0B-F5C2-FD04-483E8020B81E}"/>
                  </a:ext>
                </a:extLst>
              </p:cNvPr>
              <p:cNvSpPr txBox="1"/>
              <p:nvPr/>
            </p:nvSpPr>
            <p:spPr>
              <a:xfrm>
                <a:off x="2209677" y="1669409"/>
                <a:ext cx="28699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6B4F0E25-BB39-E285-A7ED-5B22DC366053}"/>
                  </a:ext>
                </a:extLst>
              </p:cNvPr>
              <p:cNvSpPr txBox="1"/>
              <p:nvPr/>
            </p:nvSpPr>
            <p:spPr>
              <a:xfrm>
                <a:off x="2238531" y="1161637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9002F27B-42B2-DD75-A9F5-2DA938426E26}"/>
                  </a:ext>
                </a:extLst>
              </p:cNvPr>
              <p:cNvSpPr txBox="1"/>
              <p:nvPr/>
            </p:nvSpPr>
            <p:spPr>
              <a:xfrm>
                <a:off x="2238531" y="1378772"/>
                <a:ext cx="24518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8115ABD3-7DC6-EBE2-A096-237D2EF33B5C}"/>
                  </a:ext>
                </a:extLst>
              </p:cNvPr>
              <p:cNvSpPr txBox="1"/>
              <p:nvPr/>
            </p:nvSpPr>
            <p:spPr>
              <a:xfrm>
                <a:off x="2209677" y="1948521"/>
                <a:ext cx="286995" cy="31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</p:grpSp>
      </p:grpSp>
      <p:sp>
        <p:nvSpPr>
          <p:cNvPr id="91" name="TextBox 90">
            <a:extLst>
              <a:ext uri="{FF2B5EF4-FFF2-40B4-BE49-F238E27FC236}">
                <a16:creationId xmlns:a16="http://schemas.microsoft.com/office/drawing/2014/main" id="{396D217C-9CAC-A26B-9279-FED053972BEF}"/>
              </a:ext>
            </a:extLst>
          </p:cNvPr>
          <p:cNvSpPr txBox="1"/>
          <p:nvPr/>
        </p:nvSpPr>
        <p:spPr>
          <a:xfrm>
            <a:off x="7214613" y="1112326"/>
            <a:ext cx="4742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Par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E5AB52CF-253F-BC36-9AD9-ECD903B9AD67}"/>
              </a:ext>
            </a:extLst>
          </p:cNvPr>
          <p:cNvSpPr txBox="1"/>
          <p:nvPr/>
        </p:nvSpPr>
        <p:spPr>
          <a:xfrm>
            <a:off x="8672218" y="1112326"/>
            <a:ext cx="9704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tram Res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9EF7C772-9DDD-8E56-18A4-F7EA7EA2FE78}"/>
              </a:ext>
            </a:extLst>
          </p:cNvPr>
          <p:cNvSpPr txBox="1"/>
          <p:nvPr/>
        </p:nvSpPr>
        <p:spPr>
          <a:xfrm>
            <a:off x="10386479" y="1419146"/>
            <a:ext cx="753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DMSO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9FF7AEB7-D3E3-0F48-EBAF-81B6DAD21786}"/>
              </a:ext>
            </a:extLst>
          </p:cNvPr>
          <p:cNvSpPr txBox="1"/>
          <p:nvPr/>
        </p:nvSpPr>
        <p:spPr>
          <a:xfrm>
            <a:off x="10386479" y="1666553"/>
            <a:ext cx="10986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trametinib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0D25DAB0-A122-E1A5-F4CE-AE20B7E939EE}"/>
              </a:ext>
            </a:extLst>
          </p:cNvPr>
          <p:cNvSpPr txBox="1"/>
          <p:nvPr/>
        </p:nvSpPr>
        <p:spPr>
          <a:xfrm>
            <a:off x="10386479" y="1913960"/>
            <a:ext cx="13568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avutometinib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891F3956-50FC-B193-61FC-0130FD532663}"/>
              </a:ext>
            </a:extLst>
          </p:cNvPr>
          <p:cNvSpPr txBox="1"/>
          <p:nvPr/>
        </p:nvSpPr>
        <p:spPr>
          <a:xfrm>
            <a:off x="10386479" y="2161368"/>
            <a:ext cx="10768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defactinib</a:t>
            </a:r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A7C27528-9F7D-ECFC-8D23-FBD1BEEEB55D}"/>
              </a:ext>
            </a:extLst>
          </p:cNvPr>
          <p:cNvGrpSpPr/>
          <p:nvPr/>
        </p:nvGrpSpPr>
        <p:grpSpPr>
          <a:xfrm>
            <a:off x="6589625" y="1391439"/>
            <a:ext cx="1691363" cy="1156216"/>
            <a:chOff x="826412" y="1161637"/>
            <a:chExt cx="1691363" cy="1156216"/>
          </a:xfrm>
        </p:grpSpPr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E46379F1-E8A3-4C98-9BE0-E66F9C9D71E5}"/>
                </a:ext>
              </a:extLst>
            </p:cNvPr>
            <p:cNvGrpSpPr/>
            <p:nvPr/>
          </p:nvGrpSpPr>
          <p:grpSpPr>
            <a:xfrm>
              <a:off x="826412" y="1161637"/>
              <a:ext cx="308098" cy="1156216"/>
              <a:chOff x="826412" y="1161637"/>
              <a:chExt cx="308098" cy="1156216"/>
            </a:xfrm>
          </p:grpSpPr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E1743937-A590-3333-444E-648A248A211A}"/>
                  </a:ext>
                </a:extLst>
              </p:cNvPr>
              <p:cNvSpPr txBox="1"/>
              <p:nvPr/>
            </p:nvSpPr>
            <p:spPr>
              <a:xfrm>
                <a:off x="826412" y="1161637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EC37700D-7B04-487B-5AB9-9018D2C019FA}"/>
                  </a:ext>
                </a:extLst>
              </p:cNvPr>
              <p:cNvSpPr txBox="1"/>
              <p:nvPr/>
            </p:nvSpPr>
            <p:spPr>
              <a:xfrm>
                <a:off x="855266" y="1378772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15587EB8-25EF-2EBE-C214-8D5719DB7BF7}"/>
                  </a:ext>
                </a:extLst>
              </p:cNvPr>
              <p:cNvSpPr txBox="1"/>
              <p:nvPr/>
            </p:nvSpPr>
            <p:spPr>
              <a:xfrm>
                <a:off x="855266" y="1669409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FBC30DAA-BC3C-2D7E-9F93-A2958BC2AA6E}"/>
                  </a:ext>
                </a:extLst>
              </p:cNvPr>
              <p:cNvSpPr txBox="1"/>
              <p:nvPr/>
            </p:nvSpPr>
            <p:spPr>
              <a:xfrm>
                <a:off x="855266" y="1948521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5F76623E-79F2-85F0-F1D1-A124C3958F73}"/>
                </a:ext>
              </a:extLst>
            </p:cNvPr>
            <p:cNvGrpSpPr/>
            <p:nvPr/>
          </p:nvGrpSpPr>
          <p:grpSpPr>
            <a:xfrm>
              <a:off x="1172228" y="1161637"/>
              <a:ext cx="308098" cy="1156216"/>
              <a:chOff x="1147650" y="1161637"/>
              <a:chExt cx="308098" cy="1156216"/>
            </a:xfrm>
          </p:grpSpPr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A360EF90-CEEE-95A7-01B0-58604467CA3B}"/>
                  </a:ext>
                </a:extLst>
              </p:cNvPr>
              <p:cNvSpPr txBox="1"/>
              <p:nvPr/>
            </p:nvSpPr>
            <p:spPr>
              <a:xfrm>
                <a:off x="1147650" y="1378772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C63D2662-E570-F56A-5B0E-34E4676B14FC}"/>
                  </a:ext>
                </a:extLst>
              </p:cNvPr>
              <p:cNvSpPr txBox="1"/>
              <p:nvPr/>
            </p:nvSpPr>
            <p:spPr>
              <a:xfrm>
                <a:off x="1176504" y="1161637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D193E840-15EA-ADC6-5288-49F7483C5107}"/>
                  </a:ext>
                </a:extLst>
              </p:cNvPr>
              <p:cNvSpPr txBox="1"/>
              <p:nvPr/>
            </p:nvSpPr>
            <p:spPr>
              <a:xfrm>
                <a:off x="1176504" y="1669409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D5B8707F-A957-9F78-E2B4-D43CEE578446}"/>
                  </a:ext>
                </a:extLst>
              </p:cNvPr>
              <p:cNvSpPr txBox="1"/>
              <p:nvPr/>
            </p:nvSpPr>
            <p:spPr>
              <a:xfrm>
                <a:off x="1176504" y="1948521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74A14293-63F1-0FED-5306-4403E55E6BE6}"/>
                </a:ext>
              </a:extLst>
            </p:cNvPr>
            <p:cNvGrpSpPr/>
            <p:nvPr/>
          </p:nvGrpSpPr>
          <p:grpSpPr>
            <a:xfrm>
              <a:off x="1518044" y="1161637"/>
              <a:ext cx="308098" cy="1156216"/>
              <a:chOff x="1494399" y="1161637"/>
              <a:chExt cx="308098" cy="1156216"/>
            </a:xfrm>
          </p:grpSpPr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006777CA-BA22-CFA3-A01B-FC623B27ABB7}"/>
                  </a:ext>
                </a:extLst>
              </p:cNvPr>
              <p:cNvSpPr txBox="1"/>
              <p:nvPr/>
            </p:nvSpPr>
            <p:spPr>
              <a:xfrm>
                <a:off x="1494399" y="1669409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305DB1BD-DD7D-EDF8-6EAA-7B35761A735A}"/>
                  </a:ext>
                </a:extLst>
              </p:cNvPr>
              <p:cNvSpPr txBox="1"/>
              <p:nvPr/>
            </p:nvSpPr>
            <p:spPr>
              <a:xfrm>
                <a:off x="1523253" y="1161637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3B457C04-265D-2F9C-E32F-1C75D4F1785B}"/>
                  </a:ext>
                </a:extLst>
              </p:cNvPr>
              <p:cNvSpPr txBox="1"/>
              <p:nvPr/>
            </p:nvSpPr>
            <p:spPr>
              <a:xfrm>
                <a:off x="1523253" y="1378772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4D6AAC5F-3ECD-B469-6D66-A75579717187}"/>
                  </a:ext>
                </a:extLst>
              </p:cNvPr>
              <p:cNvSpPr txBox="1"/>
              <p:nvPr/>
            </p:nvSpPr>
            <p:spPr>
              <a:xfrm>
                <a:off x="1523253" y="1948521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A5903E9A-19AA-49AA-1B18-1362BAAAAE9F}"/>
                </a:ext>
              </a:extLst>
            </p:cNvPr>
            <p:cNvGrpSpPr/>
            <p:nvPr/>
          </p:nvGrpSpPr>
          <p:grpSpPr>
            <a:xfrm>
              <a:off x="1863860" y="1161637"/>
              <a:ext cx="308098" cy="1156216"/>
              <a:chOff x="1827794" y="1161637"/>
              <a:chExt cx="308098" cy="1156216"/>
            </a:xfrm>
          </p:grpSpPr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F5EE7889-7E5A-D316-F3CE-03CC23EE7048}"/>
                  </a:ext>
                </a:extLst>
              </p:cNvPr>
              <p:cNvSpPr txBox="1"/>
              <p:nvPr/>
            </p:nvSpPr>
            <p:spPr>
              <a:xfrm>
                <a:off x="1827794" y="1948521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A4E0FB99-A0C6-13A9-F4CD-EE379AB859F7}"/>
                  </a:ext>
                </a:extLst>
              </p:cNvPr>
              <p:cNvSpPr txBox="1"/>
              <p:nvPr/>
            </p:nvSpPr>
            <p:spPr>
              <a:xfrm>
                <a:off x="1856648" y="1161637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BD0AFABF-B2B0-47B7-4243-BEE74E2A603E}"/>
                  </a:ext>
                </a:extLst>
              </p:cNvPr>
              <p:cNvSpPr txBox="1"/>
              <p:nvPr/>
            </p:nvSpPr>
            <p:spPr>
              <a:xfrm>
                <a:off x="1856648" y="1378772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C840DE38-990B-97BA-4078-032D940C79BC}"/>
                  </a:ext>
                </a:extLst>
              </p:cNvPr>
              <p:cNvSpPr txBox="1"/>
              <p:nvPr/>
            </p:nvSpPr>
            <p:spPr>
              <a:xfrm>
                <a:off x="1856648" y="1669409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149E0B94-540A-6308-1178-D640BB40FBB8}"/>
                </a:ext>
              </a:extLst>
            </p:cNvPr>
            <p:cNvGrpSpPr/>
            <p:nvPr/>
          </p:nvGrpSpPr>
          <p:grpSpPr>
            <a:xfrm>
              <a:off x="2209677" y="1161637"/>
              <a:ext cx="308098" cy="1156216"/>
              <a:chOff x="2209677" y="1161637"/>
              <a:chExt cx="308098" cy="1156216"/>
            </a:xfrm>
          </p:grpSpPr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E88403AF-8576-2CDA-E4DB-F4F66F260170}"/>
                  </a:ext>
                </a:extLst>
              </p:cNvPr>
              <p:cNvSpPr txBox="1"/>
              <p:nvPr/>
            </p:nvSpPr>
            <p:spPr>
              <a:xfrm>
                <a:off x="2209677" y="1669409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99D0AE25-2FF9-D8FE-3342-DD57061FDA2A}"/>
                  </a:ext>
                </a:extLst>
              </p:cNvPr>
              <p:cNvSpPr txBox="1"/>
              <p:nvPr/>
            </p:nvSpPr>
            <p:spPr>
              <a:xfrm>
                <a:off x="2238531" y="1161637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6827F405-7094-2FC3-3D66-7729911B2E4F}"/>
                  </a:ext>
                </a:extLst>
              </p:cNvPr>
              <p:cNvSpPr txBox="1"/>
              <p:nvPr/>
            </p:nvSpPr>
            <p:spPr>
              <a:xfrm>
                <a:off x="2238531" y="1378772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CDA1EA04-CB48-9A3F-229F-276B1E4478DC}"/>
                  </a:ext>
                </a:extLst>
              </p:cNvPr>
              <p:cNvSpPr txBox="1"/>
              <p:nvPr/>
            </p:nvSpPr>
            <p:spPr>
              <a:xfrm>
                <a:off x="2209677" y="1948521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</p:grpSp>
      </p:grpSp>
      <p:sp>
        <p:nvSpPr>
          <p:cNvPr id="127" name="TextBox 126">
            <a:extLst>
              <a:ext uri="{FF2B5EF4-FFF2-40B4-BE49-F238E27FC236}">
                <a16:creationId xmlns:a16="http://schemas.microsoft.com/office/drawing/2014/main" id="{414F98BE-9E82-2118-0C0F-350518D28457}"/>
              </a:ext>
            </a:extLst>
          </p:cNvPr>
          <p:cNvSpPr txBox="1"/>
          <p:nvPr/>
        </p:nvSpPr>
        <p:spPr>
          <a:xfrm>
            <a:off x="10386479" y="4687373"/>
            <a:ext cx="15001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GAPDH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D41C2C57-CC53-BEFD-0B39-F01778C1D453}"/>
              </a:ext>
            </a:extLst>
          </p:cNvPr>
          <p:cNvSpPr txBox="1"/>
          <p:nvPr/>
        </p:nvSpPr>
        <p:spPr>
          <a:xfrm>
            <a:off x="10386479" y="2846831"/>
            <a:ext cx="187585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p-S6 S235/236 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AA2FA7FE-BB18-7B5F-8CC5-3564A6ED2132}"/>
              </a:ext>
            </a:extLst>
          </p:cNvPr>
          <p:cNvSpPr txBox="1"/>
          <p:nvPr/>
        </p:nvSpPr>
        <p:spPr>
          <a:xfrm>
            <a:off x="10386479" y="3708748"/>
            <a:ext cx="15001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CyclinD1</a:t>
            </a:r>
          </a:p>
        </p:txBody>
      </p: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97CE4369-7168-CA17-468C-0C844C1A21EA}"/>
              </a:ext>
            </a:extLst>
          </p:cNvPr>
          <p:cNvGrpSpPr/>
          <p:nvPr/>
        </p:nvGrpSpPr>
        <p:grpSpPr>
          <a:xfrm>
            <a:off x="8280772" y="1391439"/>
            <a:ext cx="1691363" cy="1156216"/>
            <a:chOff x="826412" y="1161637"/>
            <a:chExt cx="1691363" cy="1156216"/>
          </a:xfrm>
        </p:grpSpPr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42142810-9052-DA84-3AD9-CA4B11B85630}"/>
                </a:ext>
              </a:extLst>
            </p:cNvPr>
            <p:cNvGrpSpPr/>
            <p:nvPr/>
          </p:nvGrpSpPr>
          <p:grpSpPr>
            <a:xfrm>
              <a:off x="826412" y="1161637"/>
              <a:ext cx="308098" cy="1156216"/>
              <a:chOff x="826412" y="1161637"/>
              <a:chExt cx="308098" cy="1156216"/>
            </a:xfrm>
          </p:grpSpPr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F0567380-6012-B42F-335F-7779217A0E36}"/>
                  </a:ext>
                </a:extLst>
              </p:cNvPr>
              <p:cNvSpPr txBox="1"/>
              <p:nvPr/>
            </p:nvSpPr>
            <p:spPr>
              <a:xfrm>
                <a:off x="826412" y="1161637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155" name="TextBox 154">
                <a:extLst>
                  <a:ext uri="{FF2B5EF4-FFF2-40B4-BE49-F238E27FC236}">
                    <a16:creationId xmlns:a16="http://schemas.microsoft.com/office/drawing/2014/main" id="{0075D741-9011-6868-8405-77FA5DA1DE3D}"/>
                  </a:ext>
                </a:extLst>
              </p:cNvPr>
              <p:cNvSpPr txBox="1"/>
              <p:nvPr/>
            </p:nvSpPr>
            <p:spPr>
              <a:xfrm>
                <a:off x="855266" y="1378772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56" name="TextBox 155">
                <a:extLst>
                  <a:ext uri="{FF2B5EF4-FFF2-40B4-BE49-F238E27FC236}">
                    <a16:creationId xmlns:a16="http://schemas.microsoft.com/office/drawing/2014/main" id="{7EA5B2A0-8C60-DFBB-3FFD-1575D8C8E67E}"/>
                  </a:ext>
                </a:extLst>
              </p:cNvPr>
              <p:cNvSpPr txBox="1"/>
              <p:nvPr/>
            </p:nvSpPr>
            <p:spPr>
              <a:xfrm>
                <a:off x="855266" y="1669409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57" name="TextBox 156">
                <a:extLst>
                  <a:ext uri="{FF2B5EF4-FFF2-40B4-BE49-F238E27FC236}">
                    <a16:creationId xmlns:a16="http://schemas.microsoft.com/office/drawing/2014/main" id="{758E4DF1-CDD8-8618-7A7A-B00ECDA9A01E}"/>
                  </a:ext>
                </a:extLst>
              </p:cNvPr>
              <p:cNvSpPr txBox="1"/>
              <p:nvPr/>
            </p:nvSpPr>
            <p:spPr>
              <a:xfrm>
                <a:off x="855266" y="1948521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5E4EB60C-BF33-5427-212E-FFC5F0908663}"/>
                </a:ext>
              </a:extLst>
            </p:cNvPr>
            <p:cNvGrpSpPr/>
            <p:nvPr/>
          </p:nvGrpSpPr>
          <p:grpSpPr>
            <a:xfrm>
              <a:off x="1172228" y="1161637"/>
              <a:ext cx="308098" cy="1156216"/>
              <a:chOff x="1147650" y="1161637"/>
              <a:chExt cx="308098" cy="1156216"/>
            </a:xfrm>
          </p:grpSpPr>
          <p:sp>
            <p:nvSpPr>
              <p:cNvPr id="150" name="TextBox 149">
                <a:extLst>
                  <a:ext uri="{FF2B5EF4-FFF2-40B4-BE49-F238E27FC236}">
                    <a16:creationId xmlns:a16="http://schemas.microsoft.com/office/drawing/2014/main" id="{B24AFB11-BC3C-2814-A866-70FDF9E2450F}"/>
                  </a:ext>
                </a:extLst>
              </p:cNvPr>
              <p:cNvSpPr txBox="1"/>
              <p:nvPr/>
            </p:nvSpPr>
            <p:spPr>
              <a:xfrm>
                <a:off x="1147650" y="1378772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151" name="TextBox 150">
                <a:extLst>
                  <a:ext uri="{FF2B5EF4-FFF2-40B4-BE49-F238E27FC236}">
                    <a16:creationId xmlns:a16="http://schemas.microsoft.com/office/drawing/2014/main" id="{83E09D18-FBE9-5327-EA80-A68DF0EB7130}"/>
                  </a:ext>
                </a:extLst>
              </p:cNvPr>
              <p:cNvSpPr txBox="1"/>
              <p:nvPr/>
            </p:nvSpPr>
            <p:spPr>
              <a:xfrm>
                <a:off x="1176504" y="1161637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52" name="TextBox 151">
                <a:extLst>
                  <a:ext uri="{FF2B5EF4-FFF2-40B4-BE49-F238E27FC236}">
                    <a16:creationId xmlns:a16="http://schemas.microsoft.com/office/drawing/2014/main" id="{27961DF0-2049-8FB6-7B59-EA8D2A355B2B}"/>
                  </a:ext>
                </a:extLst>
              </p:cNvPr>
              <p:cNvSpPr txBox="1"/>
              <p:nvPr/>
            </p:nvSpPr>
            <p:spPr>
              <a:xfrm>
                <a:off x="1176504" y="1669409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53" name="TextBox 152">
                <a:extLst>
                  <a:ext uri="{FF2B5EF4-FFF2-40B4-BE49-F238E27FC236}">
                    <a16:creationId xmlns:a16="http://schemas.microsoft.com/office/drawing/2014/main" id="{BE61C41A-DF88-7656-ADA7-6B565FD66682}"/>
                  </a:ext>
                </a:extLst>
              </p:cNvPr>
              <p:cNvSpPr txBox="1"/>
              <p:nvPr/>
            </p:nvSpPr>
            <p:spPr>
              <a:xfrm>
                <a:off x="1176504" y="1948521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A59B3E38-5C55-FC84-5C09-85EAB8E95348}"/>
                </a:ext>
              </a:extLst>
            </p:cNvPr>
            <p:cNvGrpSpPr/>
            <p:nvPr/>
          </p:nvGrpSpPr>
          <p:grpSpPr>
            <a:xfrm>
              <a:off x="1518044" y="1161637"/>
              <a:ext cx="308098" cy="1156216"/>
              <a:chOff x="1494399" y="1161637"/>
              <a:chExt cx="308098" cy="1156216"/>
            </a:xfrm>
          </p:grpSpPr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DCBEE6BE-2D2C-9733-7E8E-C305FD93631A}"/>
                  </a:ext>
                </a:extLst>
              </p:cNvPr>
              <p:cNvSpPr txBox="1"/>
              <p:nvPr/>
            </p:nvSpPr>
            <p:spPr>
              <a:xfrm>
                <a:off x="1494399" y="1669409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147" name="TextBox 146">
                <a:extLst>
                  <a:ext uri="{FF2B5EF4-FFF2-40B4-BE49-F238E27FC236}">
                    <a16:creationId xmlns:a16="http://schemas.microsoft.com/office/drawing/2014/main" id="{F2A52B1D-BEB5-7777-EB6E-062BBAA4C043}"/>
                  </a:ext>
                </a:extLst>
              </p:cNvPr>
              <p:cNvSpPr txBox="1"/>
              <p:nvPr/>
            </p:nvSpPr>
            <p:spPr>
              <a:xfrm>
                <a:off x="1523253" y="1161637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B4FEDDAC-FCFA-8909-2E70-99484278A9E7}"/>
                  </a:ext>
                </a:extLst>
              </p:cNvPr>
              <p:cNvSpPr txBox="1"/>
              <p:nvPr/>
            </p:nvSpPr>
            <p:spPr>
              <a:xfrm>
                <a:off x="1523253" y="1378772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49" name="TextBox 148">
                <a:extLst>
                  <a:ext uri="{FF2B5EF4-FFF2-40B4-BE49-F238E27FC236}">
                    <a16:creationId xmlns:a16="http://schemas.microsoft.com/office/drawing/2014/main" id="{3A569913-4D03-ECBC-1BCA-4E4AEA5A8224}"/>
                  </a:ext>
                </a:extLst>
              </p:cNvPr>
              <p:cNvSpPr txBox="1"/>
              <p:nvPr/>
            </p:nvSpPr>
            <p:spPr>
              <a:xfrm>
                <a:off x="1523253" y="1948521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84D82E6C-DFC4-4418-D480-55E1FCBF358F}"/>
                </a:ext>
              </a:extLst>
            </p:cNvPr>
            <p:cNvGrpSpPr/>
            <p:nvPr/>
          </p:nvGrpSpPr>
          <p:grpSpPr>
            <a:xfrm>
              <a:off x="1863860" y="1161637"/>
              <a:ext cx="308098" cy="1156216"/>
              <a:chOff x="1827794" y="1161637"/>
              <a:chExt cx="308098" cy="1156216"/>
            </a:xfrm>
          </p:grpSpPr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65DE8B9E-2BF0-A8F7-F6B2-5A7545D5AA01}"/>
                  </a:ext>
                </a:extLst>
              </p:cNvPr>
              <p:cNvSpPr txBox="1"/>
              <p:nvPr/>
            </p:nvSpPr>
            <p:spPr>
              <a:xfrm>
                <a:off x="1827794" y="1948521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B87AC1DA-C45D-4408-BF1C-60175490AFAA}"/>
                  </a:ext>
                </a:extLst>
              </p:cNvPr>
              <p:cNvSpPr txBox="1"/>
              <p:nvPr/>
            </p:nvSpPr>
            <p:spPr>
              <a:xfrm>
                <a:off x="1856648" y="1161637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3D75054E-16F1-21A8-EFC5-43789CEF661F}"/>
                  </a:ext>
                </a:extLst>
              </p:cNvPr>
              <p:cNvSpPr txBox="1"/>
              <p:nvPr/>
            </p:nvSpPr>
            <p:spPr>
              <a:xfrm>
                <a:off x="1856648" y="1378772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45" name="TextBox 144">
                <a:extLst>
                  <a:ext uri="{FF2B5EF4-FFF2-40B4-BE49-F238E27FC236}">
                    <a16:creationId xmlns:a16="http://schemas.microsoft.com/office/drawing/2014/main" id="{7E920EEB-1041-6268-12FE-F0674B30E3A7}"/>
                  </a:ext>
                </a:extLst>
              </p:cNvPr>
              <p:cNvSpPr txBox="1"/>
              <p:nvPr/>
            </p:nvSpPr>
            <p:spPr>
              <a:xfrm>
                <a:off x="1856648" y="1669409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8D00EF34-DC2E-D8D7-81A3-1A17CEA5F53E}"/>
                </a:ext>
              </a:extLst>
            </p:cNvPr>
            <p:cNvGrpSpPr/>
            <p:nvPr/>
          </p:nvGrpSpPr>
          <p:grpSpPr>
            <a:xfrm>
              <a:off x="2209677" y="1161637"/>
              <a:ext cx="308098" cy="1156216"/>
              <a:chOff x="2209677" y="1161637"/>
              <a:chExt cx="308098" cy="1156216"/>
            </a:xfrm>
          </p:grpSpPr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A46D06DB-BB75-BFC9-558B-4257F7F0E85F}"/>
                  </a:ext>
                </a:extLst>
              </p:cNvPr>
              <p:cNvSpPr txBox="1"/>
              <p:nvPr/>
            </p:nvSpPr>
            <p:spPr>
              <a:xfrm>
                <a:off x="2209677" y="1669409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240CF3AF-75DB-5208-2888-6FFBD2D22797}"/>
                  </a:ext>
                </a:extLst>
              </p:cNvPr>
              <p:cNvSpPr txBox="1"/>
              <p:nvPr/>
            </p:nvSpPr>
            <p:spPr>
              <a:xfrm>
                <a:off x="2238531" y="1161637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EEDDF90B-F192-343B-9499-001FE008F3B5}"/>
                  </a:ext>
                </a:extLst>
              </p:cNvPr>
              <p:cNvSpPr txBox="1"/>
              <p:nvPr/>
            </p:nvSpPr>
            <p:spPr>
              <a:xfrm>
                <a:off x="2238531" y="1378772"/>
                <a:ext cx="2632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-</a:t>
                </a:r>
              </a:p>
            </p:txBody>
          </p:sp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4C226946-676E-3DE2-63D8-0187234DF65A}"/>
                  </a:ext>
                </a:extLst>
              </p:cNvPr>
              <p:cNvSpPr txBox="1"/>
              <p:nvPr/>
            </p:nvSpPr>
            <p:spPr>
              <a:xfrm>
                <a:off x="2209677" y="1948521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+</a:t>
                </a:r>
              </a:p>
            </p:txBody>
          </p: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17AB5DC3-1D14-7E68-AF1A-A3E62D9306CD}"/>
              </a:ext>
            </a:extLst>
          </p:cNvPr>
          <p:cNvSpPr txBox="1"/>
          <p:nvPr/>
        </p:nvSpPr>
        <p:spPr>
          <a:xfrm>
            <a:off x="0" y="0"/>
            <a:ext cx="3423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Supplementary Figure 13D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F28A87-6CE2-7592-9A19-3115C25BFF5B}"/>
              </a:ext>
            </a:extLst>
          </p:cNvPr>
          <p:cNvSpPr txBox="1"/>
          <p:nvPr/>
        </p:nvSpPr>
        <p:spPr>
          <a:xfrm>
            <a:off x="16064" y="286036"/>
            <a:ext cx="12178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Raw blots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FF354B-1147-5C8A-93D6-CDA24CCFDD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59" y="3528315"/>
            <a:ext cx="4114800" cy="685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3F087E7-C8E9-4BE2-002C-DFB3C4F954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59" y="4384973"/>
            <a:ext cx="4114800" cy="685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4B1A9D0-3E8D-BF64-189B-452F5FD7D3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59" y="2671657"/>
            <a:ext cx="4114800" cy="6858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06F5E5-8BDC-1DE0-B69C-C0CA206A16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995" y="3528315"/>
            <a:ext cx="4114800" cy="6858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608954C-86C3-BFE1-ACDD-BBBE309064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995" y="2671657"/>
            <a:ext cx="4114800" cy="6858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217DF67-F7B6-2060-570F-32A34637D4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995" y="4384973"/>
            <a:ext cx="4114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2547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98FC873-EB41-723F-53F8-F515CE0435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543" y="900808"/>
            <a:ext cx="5507904" cy="57076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3BD6432-D253-0162-3406-FC30F39F73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7437" y="819893"/>
            <a:ext cx="5507904" cy="581616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21A60B2-3E90-27FD-FAC4-2E2A013E0F10}"/>
              </a:ext>
            </a:extLst>
          </p:cNvPr>
          <p:cNvSpPr txBox="1"/>
          <p:nvPr/>
        </p:nvSpPr>
        <p:spPr>
          <a:xfrm>
            <a:off x="156254" y="450561"/>
            <a:ext cx="11705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WU356 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FE36CA-8163-6B9E-8AB7-80013E250F1B}"/>
              </a:ext>
            </a:extLst>
          </p:cNvPr>
          <p:cNvSpPr txBox="1"/>
          <p:nvPr/>
        </p:nvSpPr>
        <p:spPr>
          <a:xfrm>
            <a:off x="154092" y="0"/>
            <a:ext cx="13902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Figure 3C</a:t>
            </a:r>
          </a:p>
        </p:txBody>
      </p:sp>
    </p:spTree>
    <p:extLst>
      <p:ext uri="{BB962C8B-B14F-4D97-AF65-F5344CB8AC3E}">
        <p14:creationId xmlns:p14="http://schemas.microsoft.com/office/powerpoint/2010/main" val="1227429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264BA53-F0F8-A42A-CAB8-EE8442E7B716}"/>
              </a:ext>
            </a:extLst>
          </p:cNvPr>
          <p:cNvSpPr txBox="1"/>
          <p:nvPr/>
        </p:nvSpPr>
        <p:spPr>
          <a:xfrm>
            <a:off x="1843566" y="527073"/>
            <a:ext cx="1649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JW23.3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5E09E0-5479-A28F-03E2-B4DCC90E678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4037"/>
          <a:stretch>
            <a:fillRect/>
          </a:stretch>
        </p:blipFill>
        <p:spPr>
          <a:xfrm>
            <a:off x="1843566" y="929101"/>
            <a:ext cx="3398483" cy="52171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114797E-196D-43D3-432A-07088207B22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9636"/>
          <a:stretch>
            <a:fillRect/>
          </a:stretch>
        </p:blipFill>
        <p:spPr>
          <a:xfrm>
            <a:off x="5699249" y="711739"/>
            <a:ext cx="3421558" cy="543452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8E473FE-3BDF-173E-0135-844F99A08B31}"/>
              </a:ext>
            </a:extLst>
          </p:cNvPr>
          <p:cNvSpPr txBox="1"/>
          <p:nvPr/>
        </p:nvSpPr>
        <p:spPr>
          <a:xfrm>
            <a:off x="0" y="0"/>
            <a:ext cx="13902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Figure 3D</a:t>
            </a:r>
          </a:p>
        </p:txBody>
      </p:sp>
    </p:spTree>
    <p:extLst>
      <p:ext uri="{BB962C8B-B14F-4D97-AF65-F5344CB8AC3E}">
        <p14:creationId xmlns:p14="http://schemas.microsoft.com/office/powerpoint/2010/main" val="1800181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EB18A7A-8F4F-42AD-08C4-1DA469685A3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4841"/>
          <a:stretch>
            <a:fillRect/>
          </a:stretch>
        </p:blipFill>
        <p:spPr>
          <a:xfrm>
            <a:off x="7649389" y="531761"/>
            <a:ext cx="3235032" cy="503856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8E33C90-6A6A-3B58-70F3-D9BF47B35D4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8683"/>
          <a:stretch>
            <a:fillRect/>
          </a:stretch>
        </p:blipFill>
        <p:spPr>
          <a:xfrm>
            <a:off x="4471744" y="531760"/>
            <a:ext cx="2967786" cy="496836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DE3F315-12E8-C77F-271A-B722E61E1CC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34518"/>
          <a:stretch>
            <a:fillRect/>
          </a:stretch>
        </p:blipFill>
        <p:spPr>
          <a:xfrm>
            <a:off x="1117241" y="362282"/>
            <a:ext cx="3144644" cy="503387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E85DE15-27E1-2CE5-2D3B-436374516266}"/>
              </a:ext>
            </a:extLst>
          </p:cNvPr>
          <p:cNvSpPr txBox="1"/>
          <p:nvPr/>
        </p:nvSpPr>
        <p:spPr>
          <a:xfrm>
            <a:off x="187811" y="677583"/>
            <a:ext cx="1649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JW23.3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9B54C9-E8C4-20D3-78AC-741728CD8CBC}"/>
              </a:ext>
            </a:extLst>
          </p:cNvPr>
          <p:cNvSpPr txBox="1"/>
          <p:nvPr/>
        </p:nvSpPr>
        <p:spPr>
          <a:xfrm>
            <a:off x="0" y="0"/>
            <a:ext cx="13902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Figure 3D</a:t>
            </a:r>
          </a:p>
        </p:txBody>
      </p:sp>
    </p:spTree>
    <p:extLst>
      <p:ext uri="{BB962C8B-B14F-4D97-AF65-F5344CB8AC3E}">
        <p14:creationId xmlns:p14="http://schemas.microsoft.com/office/powerpoint/2010/main" val="874871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F02EE9E-72F6-8AF5-C92F-ED9E53F98D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4162" y="892188"/>
            <a:ext cx="5743389" cy="493418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931B0B4-2278-BA20-9F08-F7C0C13C68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4942" y="920066"/>
            <a:ext cx="4179882" cy="501786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F1B494F-5CE0-C812-2F3C-D40151D3960E}"/>
              </a:ext>
            </a:extLst>
          </p:cNvPr>
          <p:cNvSpPr txBox="1"/>
          <p:nvPr/>
        </p:nvSpPr>
        <p:spPr>
          <a:xfrm>
            <a:off x="1482059" y="780627"/>
            <a:ext cx="1649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JW23.3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CED304-616F-B90F-B06E-20601C3C0510}"/>
              </a:ext>
            </a:extLst>
          </p:cNvPr>
          <p:cNvSpPr txBox="1"/>
          <p:nvPr/>
        </p:nvSpPr>
        <p:spPr>
          <a:xfrm>
            <a:off x="0" y="0"/>
            <a:ext cx="13902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Figure 3D</a:t>
            </a:r>
          </a:p>
        </p:txBody>
      </p:sp>
    </p:spTree>
    <p:extLst>
      <p:ext uri="{BB962C8B-B14F-4D97-AF65-F5344CB8AC3E}">
        <p14:creationId xmlns:p14="http://schemas.microsoft.com/office/powerpoint/2010/main" val="11688955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7648</TotalTime>
  <Words>912</Words>
  <Application>Microsoft Office PowerPoint</Application>
  <PresentationFormat>Widescreen</PresentationFormat>
  <Paragraphs>605</Paragraphs>
  <Slides>52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6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Washington University in St. Louis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Wang, Guangfeng</dc:creator>
  <cp:lastModifiedBy>Wang, Guangfeng</cp:lastModifiedBy>
  <cp:revision>18</cp:revision>
  <dcterms:created xsi:type="dcterms:W3CDTF">2025-08-30T19:06:44Z</dcterms:created>
  <dcterms:modified xsi:type="dcterms:W3CDTF">2026-07-28T00:19:43Z</dcterms:modified>
</cp:coreProperties>
</file>