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1112" r:id="rId2"/>
    <p:sldId id="1070" r:id="rId3"/>
    <p:sldId id="1071" r:id="rId4"/>
    <p:sldId id="1076" r:id="rId5"/>
    <p:sldId id="1074" r:id="rId6"/>
    <p:sldId id="431" r:id="rId7"/>
    <p:sldId id="1082" r:id="rId8"/>
    <p:sldId id="553" r:id="rId9"/>
    <p:sldId id="1086" r:id="rId10"/>
    <p:sldId id="1084" r:id="rId11"/>
    <p:sldId id="1155" r:id="rId12"/>
    <p:sldId id="1091" r:id="rId13"/>
    <p:sldId id="1010" r:id="rId14"/>
    <p:sldId id="1092" r:id="rId15"/>
    <p:sldId id="1106" r:id="rId16"/>
    <p:sldId id="523" r:id="rId17"/>
    <p:sldId id="1093" r:id="rId18"/>
    <p:sldId id="1126" r:id="rId19"/>
    <p:sldId id="1096" r:id="rId20"/>
    <p:sldId id="1098" r:id="rId21"/>
    <p:sldId id="1100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687F61-FFD6-4BF1-97F6-766583295DDF}" v="3744" dt="2026-05-13T19:51:42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5845" autoAdjust="0"/>
  </p:normalViewPr>
  <p:slideViewPr>
    <p:cSldViewPr>
      <p:cViewPr varScale="1">
        <p:scale>
          <a:sx n="103" d="100"/>
          <a:sy n="103" d="100"/>
        </p:scale>
        <p:origin x="24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18AA34-66DC-D96A-5B76-DA457695FF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79C649-C3D5-505C-FB80-8906A9CD0A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3A62D7-49EE-495A-B048-367D9B66FB16}" type="datetimeFigureOut">
              <a:rPr lang="en-US"/>
              <a:pPr>
                <a:defRPr/>
              </a:pPr>
              <a:t>5/14/2026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8F01DE2-CEC1-CF59-A008-5D625DC8F1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DA8C5C-0706-889B-75C7-769A989C5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3CE59-4A00-BEED-6A7B-110C795AD0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78C8D-C4B2-5144-BE15-B6FC0701F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85D98A-6670-49ED-A598-FAA21747D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DengXia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DengXia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DengXia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DengXia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DengXia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C07769-9ED5-D1DE-EEA8-AD12ABAC0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BE3359-58A3-2BDB-27F7-6D33842F9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524E02-C8F2-307B-9D5C-1834BFA20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B58E-BCDE-428B-9E73-E56BDE4264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920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48BDC2-67BA-D592-ED84-8C3828F8F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EA9B7D-8FD5-4670-5960-03D64A373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6F1FFB-6700-36E3-074B-BAC8DAC75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20E6-13AE-4204-A71C-74A02C704B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484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30F093-2D34-4160-9795-F146CC76A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6BF5F9-6A19-2221-4D8A-02ED28081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8C6E1D-566A-0543-DEE5-75371601F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3CD7-0FE8-4422-A131-E6C7C5E4A1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012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E61728-4FD3-045C-83A8-957895775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5E0F08-5F2E-758C-55F6-B2E7372F5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1588A5-9235-7C2D-B2FF-3E5E4EBFD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77063-2DFE-4B0E-AD72-7B85207EE7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956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4F21DF-D296-7F6E-42B1-73801B324C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4CC81F-C3A1-78FC-2427-E88E00FF9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7C486B-F537-7B28-C679-08C7AD987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3F79E-3941-49E6-9E4D-B02C975441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145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DD0BD-4A0C-6264-E82F-339BC9EF4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7EA6A-CCBA-96F8-1A9E-DECBD483D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65B0D1-6B6B-4D55-C50B-3DDC630125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4FAC-B31A-432F-9209-82A26F37F1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814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910B3C-D72D-5F55-7972-0ADCB697C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C30E72-A5AB-08B6-6267-D7BBE50C29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1B9D65-574A-DBC9-129D-E5AF8533C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210D-610B-4878-B8A6-50ABE46C78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845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A2E108-A9BF-EC67-B9FA-8BE1429AA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64CE58-1D33-C858-A076-8CDAB44D9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6155A8-C1BB-CA66-BFF8-776D19BA4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1F782-AB41-4179-840F-A1247FCB4B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567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F3EA43-DD3C-A9D9-2C30-475961DCF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ED593C-F41F-6BD2-2E72-39C824AC5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6649A0-2292-7669-6A59-B13D8B3C9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EAE84-2C43-45EA-B7C7-BDBE8D879E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662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7A044E-7822-CE7D-B129-0BFBECEF4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80C6-80F4-7B6B-52D4-681F70D84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21BBB-EBF7-8286-2CFE-ED5D1E26A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DB50-E3B9-41B8-8E9D-8D9C525763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250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40C977-3496-5AFB-8D37-A06E1E2A1A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2A821-B3C5-1F31-B8C7-92A551C09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C6E76D-CCCE-9C5E-F6C6-B685C50F4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BB617-8209-4463-83D7-321E15DFD7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043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D8BF4DF-9580-5BEF-BD69-45038BEB1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7C2A53-8596-EBE0-831F-376E599E1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D4637D-63A7-F6C4-004D-D3ED983CB4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E182D55-82A8-149B-9F46-198F4AC575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3DC899-F299-4163-29C3-440E45CD04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B45F00DB-B3CF-4E93-848C-CEC1CB0305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756CE6E-5646-9894-4787-80BF2DBDA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2795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2A  Day 3</a:t>
            </a:r>
            <a:endParaRPr lang="en-US" altLang="en-US" sz="1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C3C94-DBC2-FA53-037B-C24E29779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0" y="1600200"/>
            <a:ext cx="1798840" cy="3581400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BF3FC83D-C923-0231-1EB5-D32C3A13F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196355"/>
            <a:ext cx="70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BRAF</a:t>
            </a:r>
            <a:endParaRPr lang="en-US" altLang="en-US" sz="1400" b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2F6A9C-A1E0-B287-F438-39BB5E20E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060" y="2196355"/>
            <a:ext cx="1317494" cy="281081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7B9D7F9C-8897-C900-83BD-76E4422C9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48200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  <a:endParaRPr lang="en-US" altLang="en-US" sz="14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7CDB6F-0C1D-1539-B3E9-E1944AEB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260" y="4671919"/>
            <a:ext cx="1317494" cy="281081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5EE4C87D-4B9D-B7C3-DD3F-86BC0BFC8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0" y="2206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altLang="en-US" sz="1400" b="0"/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BA36340F-ED93-565C-EB75-0A8AFD05A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0" y="2054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altLang="en-US" sz="1400" b="0" dirty="0"/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5846A213-C479-D7C7-4D97-9762E2B2D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0" y="185569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altLang="en-US" sz="1400" b="0"/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ABFC7EE2-1323-B6D1-5C97-05BA9CB25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0" y="46482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altLang="en-US" sz="1400" b="0"/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C1995B11-378D-71FC-D23F-FC675E0B1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0" y="43434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en-US" sz="1400" b="0"/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F387252A-3C8A-4225-1042-929ADF272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0" y="4902024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altLang="en-US" sz="1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F0244-6523-7B8D-D187-66696C9C6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49" y="1567424"/>
            <a:ext cx="1840029" cy="4071376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493F4ADD-5452-4C03-8FAB-54403A79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850" y="2209800"/>
            <a:ext cx="70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BRAF</a:t>
            </a:r>
            <a:endParaRPr lang="en-US" altLang="en-US" sz="1400" b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CF67E-0F1D-B384-835C-2E3452EAD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709" y="2196355"/>
            <a:ext cx="1317494" cy="281081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822B5DF-15E9-6C5A-5467-599DCFE0D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340423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PSD95</a:t>
            </a:r>
            <a:endParaRPr lang="en-US" altLang="en-US" sz="140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BCF70F-C708-F565-A634-9EF17DF28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849" y="4267200"/>
            <a:ext cx="1317494" cy="281081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F6EA453B-E5F7-0EE8-BDE6-1C1C993A0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435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altLang="en-US" sz="1400" b="0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70424E22-2D3B-5B6C-36FF-0E1087DCC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22828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altLang="en-US" sz="1400" b="0" dirty="0"/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46663779-E342-8289-E13E-89953254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208429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altLang="en-US" sz="1400" b="0"/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E1068F5D-9B7F-4322-7E71-980A747E1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62601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altLang="en-US" sz="1400" b="0" dirty="0"/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FFD1A78E-6125-8580-F17B-2D287B23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340423"/>
            <a:ext cx="552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altLang="en-US" sz="1400" b="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C2F6D54-4AFA-1AE5-3D7B-1504A7852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0200"/>
            <a:ext cx="1831146" cy="3518359"/>
          </a:xfrm>
          <a:prstGeom prst="rect">
            <a:avLst/>
          </a:prstGeom>
        </p:spPr>
      </p:pic>
      <p:sp>
        <p:nvSpPr>
          <p:cNvPr id="31" name="TextBox 7">
            <a:extLst>
              <a:ext uri="{FF2B5EF4-FFF2-40B4-BE49-F238E27FC236}">
                <a16:creationId xmlns:a16="http://schemas.microsoft.com/office/drawing/2014/main" id="{7A66B58F-0E9D-136F-C84D-D9B4E5C8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206625"/>
            <a:ext cx="70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BRAF</a:t>
            </a:r>
            <a:endParaRPr lang="en-US" altLang="en-US" sz="1400" b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85D5FF-57C5-3240-B2EF-4AC0B5C70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806" y="2196355"/>
            <a:ext cx="1317494" cy="281081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D166662D-FB74-6900-BD69-011B8641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492823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  <a:endParaRPr lang="en-US" altLang="en-US" sz="1400" b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410F66-46CB-2864-347D-651F2B969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746" y="4495800"/>
            <a:ext cx="1317494" cy="281081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id="{F6B5B5F5-9584-926F-EBB2-FA579DAD5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850273"/>
            <a:ext cx="7210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DRG                                   SC (total)                                        Syn (Syn)</a:t>
            </a:r>
            <a:endParaRPr lang="en-US" altLang="en-US" sz="1800" b="0" dirty="0"/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A15C9D75-7C15-0819-4D77-F980FD3E5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21" y="1292423"/>
            <a:ext cx="1304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        Mor                    </a:t>
            </a:r>
            <a:endParaRPr lang="en-US" altLang="en-US" sz="1400" b="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B05914-F3C9-A9A1-86AA-2BE2BAA13C44}"/>
              </a:ext>
            </a:extLst>
          </p:cNvPr>
          <p:cNvCxnSpPr/>
          <p:nvPr/>
        </p:nvCxnSpPr>
        <p:spPr bwMode="auto">
          <a:xfrm>
            <a:off x="1057993" y="1533474"/>
            <a:ext cx="466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D2FA38E-A044-8E96-F76B-A2CAF2FBAF33}"/>
              </a:ext>
            </a:extLst>
          </p:cNvPr>
          <p:cNvCxnSpPr/>
          <p:nvPr/>
        </p:nvCxnSpPr>
        <p:spPr bwMode="auto">
          <a:xfrm>
            <a:off x="1667593" y="1535154"/>
            <a:ext cx="466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9">
            <a:extLst>
              <a:ext uri="{FF2B5EF4-FFF2-40B4-BE49-F238E27FC236}">
                <a16:creationId xmlns:a16="http://schemas.microsoft.com/office/drawing/2014/main" id="{22733283-094F-5D73-FC66-C1CEFDD5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1295400"/>
            <a:ext cx="1304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        Mor                    </a:t>
            </a:r>
            <a:endParaRPr lang="en-US" altLang="en-US" sz="1400" b="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3834409-6112-ED2C-AEE0-6E86E6C11DD4}"/>
              </a:ext>
            </a:extLst>
          </p:cNvPr>
          <p:cNvCxnSpPr/>
          <p:nvPr/>
        </p:nvCxnSpPr>
        <p:spPr bwMode="auto">
          <a:xfrm>
            <a:off x="3722647" y="1536451"/>
            <a:ext cx="466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8D99EF-6EB0-5BA0-F845-51A5CF605A37}"/>
              </a:ext>
            </a:extLst>
          </p:cNvPr>
          <p:cNvCxnSpPr/>
          <p:nvPr/>
        </p:nvCxnSpPr>
        <p:spPr bwMode="auto">
          <a:xfrm>
            <a:off x="4332247" y="1538131"/>
            <a:ext cx="466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9">
            <a:extLst>
              <a:ext uri="{FF2B5EF4-FFF2-40B4-BE49-F238E27FC236}">
                <a16:creationId xmlns:a16="http://schemas.microsoft.com/office/drawing/2014/main" id="{E77FA779-05CB-6C33-F1E1-C51D4C0C7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1295400"/>
            <a:ext cx="1304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        Mor                    </a:t>
            </a:r>
            <a:endParaRPr lang="en-US" altLang="en-US" sz="1400" b="0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727083-1604-982D-FACB-88D98E9DCC80}"/>
              </a:ext>
            </a:extLst>
          </p:cNvPr>
          <p:cNvCxnSpPr/>
          <p:nvPr/>
        </p:nvCxnSpPr>
        <p:spPr bwMode="auto">
          <a:xfrm>
            <a:off x="6846847" y="1536451"/>
            <a:ext cx="466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9D3640E-70AA-CB0B-B14A-207B9BAC3986}"/>
              </a:ext>
            </a:extLst>
          </p:cNvPr>
          <p:cNvCxnSpPr/>
          <p:nvPr/>
        </p:nvCxnSpPr>
        <p:spPr bwMode="auto">
          <a:xfrm>
            <a:off x="7456447" y="1538131"/>
            <a:ext cx="466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944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>
            <a:extLst>
              <a:ext uri="{FF2B5EF4-FFF2-40B4-BE49-F238E27FC236}">
                <a16:creationId xmlns:a16="http://schemas.microsoft.com/office/drawing/2014/main" id="{D36F91F0-4216-4E15-0C46-979E37DF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93" y="990600"/>
            <a:ext cx="1889907" cy="551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D1087BDD-4C10-3D0E-6FEE-C73D12DD088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78167" y="553074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endParaRPr lang="en-US" altLang="en-US" sz="1200" b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A2A706C8-80BD-3BA1-02B1-6072F0286B9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732961" y="553074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M+Veh</a:t>
            </a:r>
            <a:endParaRPr lang="en-US" altLang="en-US" sz="1200" b="0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0BE85779-EAED-3B8F-8427-3A273066A32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61561" y="553074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M+VEM</a:t>
            </a:r>
            <a:endParaRPr lang="en-US" altLang="en-US" sz="1200" b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E956934-B4F6-272D-9354-A4F7F951AE8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392567" y="553074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endParaRPr lang="en-US" altLang="en-US" sz="1200" b="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FCB24EE7-7211-E826-952B-ACCEBA40F0F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544967" y="553074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M+Veh</a:t>
            </a:r>
            <a:endParaRPr lang="en-US" altLang="en-US" sz="1200" b="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67270DD-3555-3076-2C3A-61D22BF9D40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01367" y="553074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M+VEM</a:t>
            </a:r>
            <a:endParaRPr lang="en-US" altLang="en-US" sz="1200" b="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0DE85CAA-3E07-F30C-7C16-69F317FA388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189367" y="553074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endParaRPr lang="en-US" altLang="en-US" sz="1200" b="0" dirty="0"/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30EF74C0-3863-ED6B-178E-150E89843C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47273" y="502662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19">
            <a:extLst>
              <a:ext uri="{FF2B5EF4-FFF2-40B4-BE49-F238E27FC236}">
                <a16:creationId xmlns:a16="http://schemas.microsoft.com/office/drawing/2014/main" id="{A857D530-5AFB-C43C-9FE7-5373E05B93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37873" y="502662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id="{D047A57E-895C-7F22-BE21-C792C391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273" y="225663"/>
            <a:ext cx="16247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           IP: GluN1</a:t>
            </a:r>
            <a:endParaRPr lang="en-US" altLang="en-US" sz="1200" b="0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EC3207C6-C078-C4A0-DA2D-5824FB496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823" y="1347732"/>
            <a:ext cx="1741488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BC9B8FD2-9AF9-4270-97DA-48AE3E939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057" y="2760271"/>
            <a:ext cx="17089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160FC374-67CD-3961-5603-EEF339D63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367" y="3988436"/>
            <a:ext cx="17089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A02BB9F0-9E22-A49E-E63E-FB06E711E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367" y="5573321"/>
            <a:ext cx="17089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60" name="TextBox 2">
            <a:extLst>
              <a:ext uri="{FF2B5EF4-FFF2-40B4-BE49-F238E27FC236}">
                <a16:creationId xmlns:a16="http://schemas.microsoft.com/office/drawing/2014/main" id="{FE869923-E202-46DE-A93A-F39373B93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7313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4C GluN1-IP</a:t>
            </a:r>
            <a:endParaRPr lang="en-US" altLang="en-US" sz="1800" b="0" dirty="0"/>
          </a:p>
        </p:txBody>
      </p:sp>
      <p:sp>
        <p:nvSpPr>
          <p:cNvPr id="61" name="TextBox 2">
            <a:extLst>
              <a:ext uri="{FF2B5EF4-FFF2-40B4-BE49-F238E27FC236}">
                <a16:creationId xmlns:a16="http://schemas.microsoft.com/office/drawing/2014/main" id="{66E60F88-0D15-1748-2715-AFF576D54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44613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GluN1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(short exposure)</a:t>
            </a:r>
            <a:endParaRPr lang="en-US" altLang="en-US" sz="1400" b="0" dirty="0"/>
          </a:p>
        </p:txBody>
      </p:sp>
      <p:sp>
        <p:nvSpPr>
          <p:cNvPr id="62" name="TextBox 2">
            <a:extLst>
              <a:ext uri="{FF2B5EF4-FFF2-40B4-BE49-F238E27FC236}">
                <a16:creationId xmlns:a16="http://schemas.microsoft.com/office/drawing/2014/main" id="{6B6901A4-8CB0-077C-042C-81E7E1027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2" y="2743200"/>
            <a:ext cx="1430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GluN1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(long exposure)</a:t>
            </a:r>
            <a:endParaRPr lang="en-US" altLang="en-US" sz="1400" b="0" dirty="0"/>
          </a:p>
        </p:txBody>
      </p:sp>
      <p:sp>
        <p:nvSpPr>
          <p:cNvPr id="63" name="TextBox 2">
            <a:extLst>
              <a:ext uri="{FF2B5EF4-FFF2-40B4-BE49-F238E27FC236}">
                <a16:creationId xmlns:a16="http://schemas.microsoft.com/office/drawing/2014/main" id="{B9199954-E1E7-7401-C654-96D6A1D87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959423"/>
            <a:ext cx="76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Symbol" panose="05050102010706020507" pitchFamily="18" charset="2"/>
                <a:cs typeface="Times New Roman" panose="02020603050405020304" pitchFamily="18" charset="0"/>
              </a:rPr>
              <a:t>a2d-1</a:t>
            </a:r>
            <a:endParaRPr lang="en-US" altLang="en-US" sz="1400" b="0" dirty="0"/>
          </a:p>
        </p:txBody>
      </p:sp>
      <p:sp>
        <p:nvSpPr>
          <p:cNvPr id="19456" name="TextBox 2">
            <a:extLst>
              <a:ext uri="{FF2B5EF4-FFF2-40B4-BE49-F238E27FC236}">
                <a16:creationId xmlns:a16="http://schemas.microsoft.com/office/drawing/2014/main" id="{0681D7BE-9A1B-35B0-B9B1-F1B61332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486400"/>
            <a:ext cx="76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PSD95</a:t>
            </a:r>
            <a:endParaRPr lang="en-US" altLang="en-US" sz="1400"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69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>
            <a:extLst>
              <a:ext uri="{FF2B5EF4-FFF2-40B4-BE49-F238E27FC236}">
                <a16:creationId xmlns:a16="http://schemas.microsoft.com/office/drawing/2014/main" id="{E1BB4910-8D3F-E19B-31F3-2C031315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81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8A</a:t>
            </a:r>
            <a:endParaRPr lang="en-US" altLang="en-US" sz="1800" b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54260-9327-4B42-01C4-712AAC96A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4086"/>
            <a:ext cx="1261773" cy="2483216"/>
          </a:xfrm>
          <a:prstGeom prst="rect">
            <a:avLst/>
          </a:prstGeom>
        </p:spPr>
      </p:pic>
      <p:sp>
        <p:nvSpPr>
          <p:cNvPr id="44" name="TextBox 10">
            <a:extLst>
              <a:ext uri="{FF2B5EF4-FFF2-40B4-BE49-F238E27FC236}">
                <a16:creationId xmlns:a16="http://schemas.microsoft.com/office/drawing/2014/main" id="{82AFEA73-9E0E-3F28-A609-B42E190AEB4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60800" y="149628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WT-Sal</a:t>
            </a:r>
            <a:endParaRPr lang="en-US" altLang="en-US" sz="1200" b="0" dirty="0"/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AA015E6E-21B2-75D8-818E-5BDF8CD243F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79734" y="149628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WT-Mor</a:t>
            </a:r>
            <a:endParaRPr lang="en-US" altLang="en-US" sz="1200" b="0" dirty="0"/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992ADC04-2411-C1B7-AE9A-195E29CB11A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99369" y="149628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cKO-Sal</a:t>
            </a:r>
            <a:endParaRPr lang="en-US" altLang="en-US" sz="1200" b="0" dirty="0"/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id="{F601B223-ADF6-F5F8-0794-07E7416ECFD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416130" y="149628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cKO-Mor</a:t>
            </a:r>
            <a:endParaRPr lang="en-US" altLang="en-US" sz="1200" b="0" dirty="0"/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id="{AF49CFE6-DBBF-4196-8D37-52CF841B2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906" y="2435423"/>
            <a:ext cx="83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BRAF</a:t>
            </a:r>
            <a:endParaRPr lang="en-US" altLang="en-US" sz="1400" b="0" dirty="0"/>
          </a:p>
        </p:txBody>
      </p:sp>
      <p:sp>
        <p:nvSpPr>
          <p:cNvPr id="58" name="TextBox 2">
            <a:extLst>
              <a:ext uri="{FF2B5EF4-FFF2-40B4-BE49-F238E27FC236}">
                <a16:creationId xmlns:a16="http://schemas.microsoft.com/office/drawing/2014/main" id="{4EC5CEEE-D861-44D5-6AF9-1E8C3FF7C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43097"/>
            <a:ext cx="10399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  <a:endParaRPr lang="en-US" altLang="en-US" sz="1400" b="0" dirty="0"/>
          </a:p>
        </p:txBody>
      </p:sp>
      <p:sp>
        <p:nvSpPr>
          <p:cNvPr id="67" name="Rectangle 15">
            <a:extLst>
              <a:ext uri="{FF2B5EF4-FFF2-40B4-BE49-F238E27FC236}">
                <a16:creationId xmlns:a16="http://schemas.microsoft.com/office/drawing/2014/main" id="{868B875A-4EF1-8B74-9AB2-67B4C98FF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438400"/>
            <a:ext cx="10993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68" name="Rectangle 15">
            <a:extLst>
              <a:ext uri="{FF2B5EF4-FFF2-40B4-BE49-F238E27FC236}">
                <a16:creationId xmlns:a16="http://schemas.microsoft.com/office/drawing/2014/main" id="{5CBCAED4-1B3D-28C8-187A-09090751F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91000"/>
            <a:ext cx="10993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DAD4E3-869A-8F16-0BC5-D435CCCB4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33600"/>
            <a:ext cx="1368326" cy="2514600"/>
          </a:xfrm>
          <a:prstGeom prst="rect">
            <a:avLst/>
          </a:prstGeom>
        </p:spPr>
      </p:pic>
      <p:sp>
        <p:nvSpPr>
          <p:cNvPr id="30" name="TextBox 10">
            <a:extLst>
              <a:ext uri="{FF2B5EF4-FFF2-40B4-BE49-F238E27FC236}">
                <a16:creationId xmlns:a16="http://schemas.microsoft.com/office/drawing/2014/main" id="{C4EB1CA2-EE90-A1EE-53D6-FD197FCC010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472064" y="149628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WT-Sal</a:t>
            </a:r>
            <a:endParaRPr lang="en-US" altLang="en-US" sz="1200" b="0" dirty="0"/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93399DCE-5B18-6C65-705A-BBCAE893B8D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690998" y="149628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WT-Mor</a:t>
            </a:r>
            <a:endParaRPr lang="en-US" altLang="en-US" sz="1200" b="0" dirty="0"/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426A1A58-E76E-FAB2-BE01-0885412FE68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910633" y="149628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cKO-Sal</a:t>
            </a:r>
            <a:endParaRPr lang="en-US" altLang="en-US" sz="1200" b="0" dirty="0"/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170E36BB-28ED-2A8E-06D8-E66FA1109A0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127394" y="149628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cKO-Mor</a:t>
            </a:r>
            <a:endParaRPr lang="en-US" altLang="en-US" sz="1200" b="0" dirty="0"/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F6CA6734-406A-B17C-CC0E-446CCD4D7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650" y="2444750"/>
            <a:ext cx="10993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895F8647-B4D2-2A65-86F2-66F2F8A8D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650" y="3733800"/>
            <a:ext cx="10993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C7852-100C-EC93-C8B9-D2D74B9CC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12" y="2180885"/>
            <a:ext cx="1309818" cy="2391115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FA5E7198-DF5D-D537-E067-98332402373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55600" y="164868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WT-Sal</a:t>
            </a:r>
            <a:endParaRPr lang="en-US" altLang="en-US" sz="1200" b="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43B7FEDC-3D30-3DA9-D035-A12CC5EB03F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674534" y="164868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WT-Mor</a:t>
            </a:r>
            <a:endParaRPr lang="en-US" altLang="en-US" sz="1200" b="0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B4A91D6C-3016-EAA3-9E2E-17855834CC1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94169" y="164868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cKO-Sal</a:t>
            </a:r>
            <a:endParaRPr lang="en-US" altLang="en-US" sz="12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6A76E-4B8D-1478-ADB3-5799AECBF28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110930" y="164868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cKO-Mor</a:t>
            </a:r>
            <a:endParaRPr lang="en-US" altLang="en-US" sz="1200" b="0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2856791B-74DA-11D4-6071-DB0E3FD1C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30" y="2438400"/>
            <a:ext cx="10993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FC214F2-C0FC-7723-2C4A-AB2F581D5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30" y="4038600"/>
            <a:ext cx="10993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81A49EEA-2C8A-AC73-5348-6EC418418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130" y="914400"/>
            <a:ext cx="60045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DRG                                   SC (total)                   SC (Syn)</a:t>
            </a:r>
            <a:endParaRPr lang="en-US" altLang="en-US" sz="1800" b="0" dirty="0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FFEF5661-FDA0-A86B-A7A7-006B4A41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404149"/>
            <a:ext cx="83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BRAF</a:t>
            </a:r>
            <a:endParaRPr lang="en-US" altLang="en-US" sz="1400" b="0" dirty="0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D266DF9E-C04E-2D4D-8464-6AAD8CD5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494" y="4035623"/>
            <a:ext cx="10399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  <a:endParaRPr lang="en-US" altLang="en-US" sz="1400" b="0" dirty="0"/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10FDD68F-59D9-F233-222F-950023CC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438400"/>
            <a:ext cx="83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BRAF</a:t>
            </a:r>
            <a:endParaRPr lang="en-US" altLang="en-US" sz="1400" b="0" dirty="0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3DEFC679-51A1-4926-5DBF-C26603476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094" y="3733800"/>
            <a:ext cx="83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PSD95</a:t>
            </a:r>
            <a:endParaRPr lang="en-US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70491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 descr="A close-up of a dna test&#10;&#10;AI-generated content may be incorrect.">
            <a:extLst>
              <a:ext uri="{FF2B5EF4-FFF2-40B4-BE49-F238E27FC236}">
                <a16:creationId xmlns:a16="http://schemas.microsoft.com/office/drawing/2014/main" id="{54B11AEC-9779-31A9-A8BE-F7BC5E544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98" y="1447800"/>
            <a:ext cx="2183902" cy="40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21DA6172-776E-AFCD-5CE1-312698FA6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590" y="2514600"/>
            <a:ext cx="1562940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D9FC4C06-2CB7-7F18-87A8-543645D69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572000"/>
            <a:ext cx="1562940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44C96D-CCCD-8C28-9569-ED029D91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438400"/>
            <a:ext cx="7000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pMEK</a:t>
            </a:r>
            <a:endParaRPr lang="zh-CN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989E41-7430-2420-11B2-8229AD71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572000"/>
            <a:ext cx="7373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MEK</a:t>
            </a:r>
            <a:endParaRPr lang="zh-CN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74D1EB-43E2-7694-ACB6-4095275F1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149" y="1143000"/>
            <a:ext cx="17713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Sal   Mor Sal  Mor</a:t>
            </a:r>
            <a:endParaRPr lang="zh-CN" altLang="en-US" sz="1400" b="0" dirty="0">
              <a:latin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08568D-3CA7-1FE3-13E2-D8369B33F3CE}"/>
              </a:ext>
            </a:extLst>
          </p:cNvPr>
          <p:cNvCxnSpPr/>
          <p:nvPr/>
        </p:nvCxnSpPr>
        <p:spPr bwMode="auto">
          <a:xfrm>
            <a:off x="1810870" y="1151965"/>
            <a:ext cx="5541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289D35-6360-13A9-D6A8-F8AEE9047E01}"/>
              </a:ext>
            </a:extLst>
          </p:cNvPr>
          <p:cNvCxnSpPr/>
          <p:nvPr/>
        </p:nvCxnSpPr>
        <p:spPr bwMode="auto">
          <a:xfrm>
            <a:off x="2465295" y="1151965"/>
            <a:ext cx="5541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9AE1827-DAED-1E45-93D6-444CCD83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713" y="872768"/>
            <a:ext cx="13230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WT       cKO</a:t>
            </a:r>
            <a:endParaRPr lang="zh-CN" altLang="en-US" sz="1400" b="0" dirty="0">
              <a:latin typeface="Times New Roman" panose="02020603050405020304" pitchFamily="18" charset="0"/>
            </a:endParaRPr>
          </a:p>
        </p:txBody>
      </p:sp>
      <p:pic>
        <p:nvPicPr>
          <p:cNvPr id="28674" name="Picture 2" descr="A close-up of a test&#10;&#10;AI-generated content may be incorrect.">
            <a:extLst>
              <a:ext uri="{FF2B5EF4-FFF2-40B4-BE49-F238E27FC236}">
                <a16:creationId xmlns:a16="http://schemas.microsoft.com/office/drawing/2014/main" id="{38D63E0F-68E9-9A93-A0FF-93F5C9A87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82" y="1485046"/>
            <a:ext cx="2157413" cy="415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FCEDCD26-4B85-AC50-6F43-C099EB70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267" y="2584450"/>
            <a:ext cx="1562940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4BBC1-912D-944C-436F-F88FCC1B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8277" y="4724400"/>
            <a:ext cx="1562940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854493-F303-6C3B-9316-B3BA2B5BC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643" y="1216223"/>
            <a:ext cx="17713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Sal   Mor Sal  Mor</a:t>
            </a:r>
            <a:endParaRPr lang="zh-CN" altLang="en-US" sz="1400" b="0" dirty="0"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839A2D-344C-D22E-BC6B-42C87B9568AE}"/>
              </a:ext>
            </a:extLst>
          </p:cNvPr>
          <p:cNvCxnSpPr/>
          <p:nvPr/>
        </p:nvCxnSpPr>
        <p:spPr bwMode="auto">
          <a:xfrm>
            <a:off x="5339364" y="1225188"/>
            <a:ext cx="5541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830458-1B3B-550D-9EAF-939EF143BDE8}"/>
              </a:ext>
            </a:extLst>
          </p:cNvPr>
          <p:cNvCxnSpPr/>
          <p:nvPr/>
        </p:nvCxnSpPr>
        <p:spPr bwMode="auto">
          <a:xfrm>
            <a:off x="5993789" y="1225188"/>
            <a:ext cx="5541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A224B7F-4ECF-FE44-3128-43EC1500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207" y="945991"/>
            <a:ext cx="13230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WT       cKO</a:t>
            </a:r>
            <a:endParaRPr lang="zh-CN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66DC31-16DB-721E-247B-768CB714E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14600"/>
            <a:ext cx="7000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pMEK</a:t>
            </a:r>
            <a:endParaRPr lang="zh-CN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1B57F3-EE17-4844-9D42-A090EEFA6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648201"/>
            <a:ext cx="7373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MEK</a:t>
            </a:r>
            <a:endParaRPr lang="zh-CN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C9D8BC52-D678-AB24-E683-610E1DFF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660" y="533400"/>
            <a:ext cx="60045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 (total)                                             SC (Syn)</a:t>
            </a:r>
            <a:endParaRPr lang="en-US" altLang="en-US" sz="1800" b="0" dirty="0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1D239E4C-B5CE-8E9B-C252-DD26A81E4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81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8B</a:t>
            </a:r>
            <a:endParaRPr lang="en-US" altLang="en-US" sz="1800" b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24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CB3AE84-BB9B-DEDD-2E56-FBCC7BF5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0" y="35481"/>
            <a:ext cx="22101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9A</a:t>
            </a:r>
            <a:endParaRPr lang="en-US" altLang="en-US" sz="1800" b="0" dirty="0"/>
          </a:p>
        </p:txBody>
      </p:sp>
      <p:pic>
        <p:nvPicPr>
          <p:cNvPr id="3" name="Picture 11" descr="A close-up of a test&#10;&#10;AI-generated content may be incorrect.">
            <a:extLst>
              <a:ext uri="{FF2B5EF4-FFF2-40B4-BE49-F238E27FC236}">
                <a16:creationId xmlns:a16="http://schemas.microsoft.com/office/drawing/2014/main" id="{26D0E358-49D4-8696-E161-93EA2573A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5" y="1685103"/>
            <a:ext cx="1894549" cy="43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8023BDD6-9A61-BC5D-F5F8-67F15ADB118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37000" y="1017200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WT-Sal</a:t>
            </a:r>
            <a:endParaRPr lang="en-US" altLang="en-US" sz="1200" b="0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36C020F-B687-9182-289E-D2B9DB801D9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55934" y="1017200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WT-Mor</a:t>
            </a:r>
            <a:endParaRPr lang="en-US" altLang="en-US" sz="1200" b="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761C0B48-D8F0-0BDC-21BA-3421E6A52AF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248674" y="1017200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cKO-Mor</a:t>
            </a:r>
            <a:endParaRPr lang="en-US" altLang="en-US" sz="1200" b="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A8F64D00-CC05-4B4D-3DE7-4655110A1A6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679680" y="1017200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WT-Sal</a:t>
            </a:r>
            <a:endParaRPr lang="en-US" altLang="en-US" sz="1200" b="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AB36A72F-B36F-3CD2-76DF-3A25E6C5123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58975" y="1017200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WT-Mor</a:t>
            </a:r>
            <a:endParaRPr lang="en-US" altLang="en-US" sz="1200" b="0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F5BC29DF-3463-D6FC-6B5A-2D3232A777A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020340" y="1017200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cKO-Mor</a:t>
            </a:r>
            <a:endParaRPr lang="en-US" altLang="en-US" sz="1200" b="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0F572B5-545F-7432-A077-E95C4F94C58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440620" y="1017200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endParaRPr lang="en-US" altLang="en-US" sz="1200" b="0" dirty="0"/>
          </a:p>
        </p:txBody>
      </p: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835A9AF6-2368-6694-6591-859C2EF193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47073" y="944869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AAC7E174-2D0D-0967-763B-15C7666362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944869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2">
            <a:extLst>
              <a:ext uri="{FF2B5EF4-FFF2-40B4-BE49-F238E27FC236}">
                <a16:creationId xmlns:a16="http://schemas.microsoft.com/office/drawing/2014/main" id="{CE72E49F-8314-1917-29E8-AC7497047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073" y="667870"/>
            <a:ext cx="16247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         IP: </a:t>
            </a:r>
            <a:r>
              <a:rPr lang="en-US" altLang="zh-CN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pSer</a:t>
            </a:r>
            <a:endParaRPr lang="en-US" altLang="en-US" sz="1200" b="0" dirty="0"/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67926803-8679-110A-948C-05D0353AB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23330"/>
            <a:ext cx="1688445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53" name="Rectangle 15">
            <a:extLst>
              <a:ext uri="{FF2B5EF4-FFF2-40B4-BE49-F238E27FC236}">
                <a16:creationId xmlns:a16="http://schemas.microsoft.com/office/drawing/2014/main" id="{B1688D48-14C7-BCFE-AECC-646286AD5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305" y="3599330"/>
            <a:ext cx="1688445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58" name="Rectangle 15">
            <a:extLst>
              <a:ext uri="{FF2B5EF4-FFF2-40B4-BE49-F238E27FC236}">
                <a16:creationId xmlns:a16="http://schemas.microsoft.com/office/drawing/2014/main" id="{DFAF5B94-5E3B-B569-24C4-C82320177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305" y="2039471"/>
            <a:ext cx="1562940" cy="398929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5852" name="Rectangle 35851">
            <a:extLst>
              <a:ext uri="{FF2B5EF4-FFF2-40B4-BE49-F238E27FC236}">
                <a16:creationId xmlns:a16="http://schemas.microsoft.com/office/drawing/2014/main" id="{91862435-8E76-0909-8B52-06834A3BE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057400"/>
            <a:ext cx="7000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 err="1">
                <a:latin typeface="Times New Roman" panose="02020603050405020304" pitchFamily="18" charset="0"/>
              </a:rPr>
              <a:t>pSer</a:t>
            </a:r>
            <a:endParaRPr lang="zh-CN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35853" name="Rectangle 35852">
            <a:extLst>
              <a:ext uri="{FF2B5EF4-FFF2-40B4-BE49-F238E27FC236}">
                <a16:creationId xmlns:a16="http://schemas.microsoft.com/office/drawing/2014/main" id="{BE6AD1A2-DCD3-22A8-841A-42CACEB84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578423"/>
            <a:ext cx="7373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GluN1</a:t>
            </a:r>
            <a:endParaRPr lang="zh-CN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35854" name="Rectangle 35853">
            <a:extLst>
              <a:ext uri="{FF2B5EF4-FFF2-40B4-BE49-F238E27FC236}">
                <a16:creationId xmlns:a16="http://schemas.microsoft.com/office/drawing/2014/main" id="{4BF39AB9-D2D9-659A-E790-0ACACECC1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568" y="5102423"/>
            <a:ext cx="7373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PSD95</a:t>
            </a:r>
            <a:endParaRPr lang="zh-CN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35855" name="TextBox 2">
            <a:extLst>
              <a:ext uri="{FF2B5EF4-FFF2-40B4-BE49-F238E27FC236}">
                <a16:creationId xmlns:a16="http://schemas.microsoft.com/office/drawing/2014/main" id="{AB7F2460-8A5C-BD02-3285-CDB06DA8D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165" y="87868"/>
            <a:ext cx="1438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9B</a:t>
            </a:r>
            <a:endParaRPr lang="en-US" altLang="en-US" sz="1800" b="0" dirty="0"/>
          </a:p>
        </p:txBody>
      </p:sp>
      <p:pic>
        <p:nvPicPr>
          <p:cNvPr id="35856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287BD24-4996-F4D9-365B-F99B445DB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63" y="1687380"/>
            <a:ext cx="1852969" cy="428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Rectangle 35856">
            <a:extLst>
              <a:ext uri="{FF2B5EF4-FFF2-40B4-BE49-F238E27FC236}">
                <a16:creationId xmlns:a16="http://schemas.microsoft.com/office/drawing/2014/main" id="{E7015DB4-798E-C4AC-15DE-0218C8E8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4776" y="1885026"/>
            <a:ext cx="7000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Symbol" panose="05050102010706020507" pitchFamily="18" charset="2"/>
              </a:rPr>
              <a:t>a</a:t>
            </a:r>
            <a:r>
              <a:rPr lang="en-US" altLang="zh-CN" sz="1400" b="0" dirty="0">
                <a:latin typeface="Times New Roman" panose="02020603050405020304" pitchFamily="18" charset="0"/>
              </a:rPr>
              <a:t>2</a:t>
            </a:r>
            <a:r>
              <a:rPr lang="en-US" altLang="zh-CN" sz="1400" b="0" dirty="0">
                <a:latin typeface="Symbol" panose="05050102010706020507" pitchFamily="18" charset="2"/>
              </a:rPr>
              <a:t>d</a:t>
            </a:r>
            <a:r>
              <a:rPr lang="en-US" altLang="zh-CN" sz="1400" b="0" dirty="0">
                <a:latin typeface="Times New Roman" panose="02020603050405020304" pitchFamily="18" charset="0"/>
              </a:rPr>
              <a:t>-1</a:t>
            </a:r>
            <a:endParaRPr lang="zh-CN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35858" name="Rectangle 35857">
            <a:extLst>
              <a:ext uri="{FF2B5EF4-FFF2-40B4-BE49-F238E27FC236}">
                <a16:creationId xmlns:a16="http://schemas.microsoft.com/office/drawing/2014/main" id="{47F57085-5161-FAFF-9130-0B8274EDB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032" y="3482249"/>
            <a:ext cx="14545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GluN1</a:t>
            </a:r>
            <a:endParaRPr lang="zh-CN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35859" name="Rectangle 35858">
            <a:extLst>
              <a:ext uri="{FF2B5EF4-FFF2-40B4-BE49-F238E27FC236}">
                <a16:creationId xmlns:a16="http://schemas.microsoft.com/office/drawing/2014/main" id="{FF54CECB-AE56-5048-705E-F3774C72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70" y="5006249"/>
            <a:ext cx="7373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PSD95</a:t>
            </a:r>
            <a:endParaRPr lang="zh-CN" altLang="en-US" sz="1400" b="0" dirty="0">
              <a:latin typeface="Times New Roman" panose="02020603050405020304" pitchFamily="18" charset="0"/>
            </a:endParaRPr>
          </a:p>
        </p:txBody>
      </p:sp>
      <p:sp>
        <p:nvSpPr>
          <p:cNvPr id="35860" name="TextBox 10">
            <a:extLst>
              <a:ext uri="{FF2B5EF4-FFF2-40B4-BE49-F238E27FC236}">
                <a16:creationId xmlns:a16="http://schemas.microsoft.com/office/drawing/2014/main" id="{C7372B84-271A-CF26-741A-52274547810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557358" y="107342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WT-Sal</a:t>
            </a:r>
            <a:endParaRPr lang="en-US" altLang="en-US" sz="1200" b="0" dirty="0"/>
          </a:p>
        </p:txBody>
      </p:sp>
      <p:sp>
        <p:nvSpPr>
          <p:cNvPr id="35861" name="TextBox 10">
            <a:extLst>
              <a:ext uri="{FF2B5EF4-FFF2-40B4-BE49-F238E27FC236}">
                <a16:creationId xmlns:a16="http://schemas.microsoft.com/office/drawing/2014/main" id="{EAAB3006-8334-AA6F-78D4-29857901F3C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776292" y="107342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WT-Mor</a:t>
            </a:r>
            <a:endParaRPr lang="en-US" altLang="en-US" sz="1200" b="0" dirty="0"/>
          </a:p>
        </p:txBody>
      </p:sp>
      <p:sp>
        <p:nvSpPr>
          <p:cNvPr id="35862" name="TextBox 35861">
            <a:extLst>
              <a:ext uri="{FF2B5EF4-FFF2-40B4-BE49-F238E27FC236}">
                <a16:creationId xmlns:a16="http://schemas.microsoft.com/office/drawing/2014/main" id="{A98288B0-B5B7-14B6-5E87-790FEB9F555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969032" y="107342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cKO-Mor</a:t>
            </a:r>
            <a:endParaRPr lang="en-US" altLang="en-US" sz="1200" b="0" dirty="0"/>
          </a:p>
        </p:txBody>
      </p:sp>
      <p:sp>
        <p:nvSpPr>
          <p:cNvPr id="35863" name="TextBox 10">
            <a:extLst>
              <a:ext uri="{FF2B5EF4-FFF2-40B4-BE49-F238E27FC236}">
                <a16:creationId xmlns:a16="http://schemas.microsoft.com/office/drawing/2014/main" id="{38680F22-39CC-88B6-5C87-41F0820478F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400038" y="107342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WT-Sal</a:t>
            </a:r>
            <a:endParaRPr lang="en-US" altLang="en-US" sz="1200" b="0" dirty="0"/>
          </a:p>
        </p:txBody>
      </p:sp>
      <p:sp>
        <p:nvSpPr>
          <p:cNvPr id="35864" name="TextBox 10">
            <a:extLst>
              <a:ext uri="{FF2B5EF4-FFF2-40B4-BE49-F238E27FC236}">
                <a16:creationId xmlns:a16="http://schemas.microsoft.com/office/drawing/2014/main" id="{FD8131B6-021E-D693-7087-9C63B91452A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79333" y="107342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WT-Mor</a:t>
            </a:r>
            <a:endParaRPr lang="en-US" altLang="en-US" sz="1200" b="0" dirty="0"/>
          </a:p>
        </p:txBody>
      </p:sp>
      <p:sp>
        <p:nvSpPr>
          <p:cNvPr id="35865" name="TextBox 10">
            <a:extLst>
              <a:ext uri="{FF2B5EF4-FFF2-40B4-BE49-F238E27FC236}">
                <a16:creationId xmlns:a16="http://schemas.microsoft.com/office/drawing/2014/main" id="{ED78585B-2865-A7A1-2254-591993D588F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740698" y="107342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cKO-Mor</a:t>
            </a:r>
            <a:endParaRPr lang="en-US" altLang="en-US" sz="1200" b="0" dirty="0"/>
          </a:p>
        </p:txBody>
      </p:sp>
      <p:sp>
        <p:nvSpPr>
          <p:cNvPr id="35866" name="TextBox 10">
            <a:extLst>
              <a:ext uri="{FF2B5EF4-FFF2-40B4-BE49-F238E27FC236}">
                <a16:creationId xmlns:a16="http://schemas.microsoft.com/office/drawing/2014/main" id="{60B3E4BD-9537-4D82-AC18-92C26C4E1F8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160978" y="1073426"/>
            <a:ext cx="104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endParaRPr lang="en-US" altLang="en-US" sz="1200" b="0" dirty="0"/>
          </a:p>
        </p:txBody>
      </p:sp>
      <p:cxnSp>
        <p:nvCxnSpPr>
          <p:cNvPr id="35867" name="Straight Connector 18">
            <a:extLst>
              <a:ext uri="{FF2B5EF4-FFF2-40B4-BE49-F238E27FC236}">
                <a16:creationId xmlns:a16="http://schemas.microsoft.com/office/drawing/2014/main" id="{57B5ED0D-C0BD-1945-C426-CA4190B759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67431" y="1001095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8" name="Straight Connector 19">
            <a:extLst>
              <a:ext uri="{FF2B5EF4-FFF2-40B4-BE49-F238E27FC236}">
                <a16:creationId xmlns:a16="http://schemas.microsoft.com/office/drawing/2014/main" id="{E56F08EE-7315-F71E-1EC0-34428D040B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77758" y="1001095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69" name="TextBox 2">
            <a:extLst>
              <a:ext uri="{FF2B5EF4-FFF2-40B4-BE49-F238E27FC236}">
                <a16:creationId xmlns:a16="http://schemas.microsoft.com/office/drawing/2014/main" id="{FFDD9EF9-1378-8DC9-99B7-37183647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31" y="724096"/>
            <a:ext cx="16247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       IP: GluN1</a:t>
            </a:r>
            <a:endParaRPr lang="en-US" altLang="en-US" sz="1200" b="0" dirty="0"/>
          </a:p>
        </p:txBody>
      </p:sp>
      <p:sp>
        <p:nvSpPr>
          <p:cNvPr id="35870" name="Rectangle 15">
            <a:extLst>
              <a:ext uri="{FF2B5EF4-FFF2-40B4-BE49-F238E27FC236}">
                <a16:creationId xmlns:a16="http://schemas.microsoft.com/office/drawing/2014/main" id="{7E98EEE7-FFF1-97F0-CB19-49C4AF6BE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23" y="1961226"/>
            <a:ext cx="1562940" cy="246529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5871" name="Rectangle 15">
            <a:extLst>
              <a:ext uri="{FF2B5EF4-FFF2-40B4-BE49-F238E27FC236}">
                <a16:creationId xmlns:a16="http://schemas.microsoft.com/office/drawing/2014/main" id="{DDA57609-41BE-905E-8C2D-361B7DA9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23" y="3485226"/>
            <a:ext cx="1562940" cy="246529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5872" name="Rectangle 15">
            <a:extLst>
              <a:ext uri="{FF2B5EF4-FFF2-40B4-BE49-F238E27FC236}">
                <a16:creationId xmlns:a16="http://schemas.microsoft.com/office/drawing/2014/main" id="{3E20302B-5F6E-AD53-F1DF-25A71B0AE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393" y="5009226"/>
            <a:ext cx="1562940" cy="246529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33402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2ECBCB-E222-D6A8-2417-5BE25B3E9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46756"/>
            <a:ext cx="2135434" cy="31348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EE8FF7-91D1-F6F2-7347-1FC3C317C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7868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S1C DRG</a:t>
            </a:r>
            <a:endParaRPr lang="en-US" altLang="en-US" sz="1800" b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F9010D-F457-BAC7-64CC-B61814946B57}"/>
              </a:ext>
            </a:extLst>
          </p:cNvPr>
          <p:cNvCxnSpPr/>
          <p:nvPr/>
        </p:nvCxnSpPr>
        <p:spPr bwMode="auto">
          <a:xfrm>
            <a:off x="533400" y="205740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EBFEE1-4EFB-4349-80FC-B7013F8B18A6}"/>
              </a:ext>
            </a:extLst>
          </p:cNvPr>
          <p:cNvCxnSpPr/>
          <p:nvPr/>
        </p:nvCxnSpPr>
        <p:spPr bwMode="auto">
          <a:xfrm>
            <a:off x="1066800" y="205740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458F09-F442-A6E8-597D-282A9DB7267E}"/>
              </a:ext>
            </a:extLst>
          </p:cNvPr>
          <p:cNvCxnSpPr/>
          <p:nvPr/>
        </p:nvCxnSpPr>
        <p:spPr bwMode="auto">
          <a:xfrm>
            <a:off x="1600200" y="205740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FBC4695-30AC-584A-E43C-766EDE70E5C7}"/>
              </a:ext>
            </a:extLst>
          </p:cNvPr>
          <p:cNvSpPr txBox="1"/>
          <p:nvPr/>
        </p:nvSpPr>
        <p:spPr>
          <a:xfrm rot="16200000">
            <a:off x="337067" y="1571254"/>
            <a:ext cx="76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endParaRPr lang="en-US" sz="1400" b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0B1087-3A9C-81C0-A2EC-A4FB5C79AC53}"/>
              </a:ext>
            </a:extLst>
          </p:cNvPr>
          <p:cNvSpPr txBox="1"/>
          <p:nvPr/>
        </p:nvSpPr>
        <p:spPr>
          <a:xfrm rot="16200000">
            <a:off x="803374" y="1470124"/>
            <a:ext cx="981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Veh+Mor</a:t>
            </a:r>
            <a:endParaRPr lang="en-US" sz="1400" b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D6A090-093C-BE00-19A6-A0EE46DB72CE}"/>
              </a:ext>
            </a:extLst>
          </p:cNvPr>
          <p:cNvSpPr txBox="1"/>
          <p:nvPr/>
        </p:nvSpPr>
        <p:spPr>
          <a:xfrm rot="16200000">
            <a:off x="1216487" y="1423059"/>
            <a:ext cx="1075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FNA+Mor</a:t>
            </a:r>
            <a:endParaRPr lang="en-US" sz="1400" b="0" dirty="0"/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F6DF4B91-939F-711B-00BE-7190A8413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29" y="2525247"/>
            <a:ext cx="1757019" cy="246529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5646559F-2E6E-8DD4-5A4E-F91C1BB4A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74" y="4676775"/>
            <a:ext cx="1757019" cy="246529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C7C81A-E3B6-403E-90F0-3022A6A52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476500"/>
            <a:ext cx="9110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BRAF</a:t>
            </a:r>
            <a:endParaRPr lang="en-US" altLang="en-US" sz="1400" b="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5C67F0-0EF2-0A72-7721-AC3342F8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834" y="4659869"/>
            <a:ext cx="11431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  <a:endParaRPr lang="en-US" altLang="en-US" sz="14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769D5-D11A-FFDB-47A9-7BEB11009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65806"/>
            <a:ext cx="2113400" cy="3170100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7F638D8F-32B7-6793-518E-418310B2A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038" y="4554071"/>
            <a:ext cx="1704277" cy="246529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A7B9371B-FA98-0239-A28A-AF2C7E45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854" y="2458572"/>
            <a:ext cx="1763723" cy="246529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2BC3316-D8A9-A9A7-7D41-420CA782B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5" y="1940861"/>
            <a:ext cx="2299872" cy="3776334"/>
          </a:xfrm>
          <a:prstGeom prst="rect">
            <a:avLst/>
          </a:prstGeom>
        </p:spPr>
      </p:pic>
      <p:sp>
        <p:nvSpPr>
          <p:cNvPr id="50" name="Rectangle 15">
            <a:extLst>
              <a:ext uri="{FF2B5EF4-FFF2-40B4-BE49-F238E27FC236}">
                <a16:creationId xmlns:a16="http://schemas.microsoft.com/office/drawing/2014/main" id="{930860AA-49F4-FA6A-CC3D-89F73DCFA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961" y="4401671"/>
            <a:ext cx="1636572" cy="246529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57" name="Rectangle 15">
            <a:extLst>
              <a:ext uri="{FF2B5EF4-FFF2-40B4-BE49-F238E27FC236}">
                <a16:creationId xmlns:a16="http://schemas.microsoft.com/office/drawing/2014/main" id="{9FCF6332-7331-1EF0-834A-247106723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477" y="2514600"/>
            <a:ext cx="1693656" cy="246529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66D045-0AC2-780A-8978-87817C72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7866" y="2468000"/>
            <a:ext cx="7934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BRAF</a:t>
            </a:r>
            <a:endParaRPr lang="en-US" altLang="en-US" sz="1400" b="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8184E0-98AE-24EB-6EFE-7C4EF7C12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513" y="4416623"/>
            <a:ext cx="7934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PSD95</a:t>
            </a:r>
            <a:endParaRPr lang="en-US" altLang="en-US" sz="1400" b="0" dirty="0"/>
          </a:p>
        </p:txBody>
      </p:sp>
      <p:sp>
        <p:nvSpPr>
          <p:cNvPr id="60" name="TextBox 2">
            <a:extLst>
              <a:ext uri="{FF2B5EF4-FFF2-40B4-BE49-F238E27FC236}">
                <a16:creationId xmlns:a16="http://schemas.microsoft.com/office/drawing/2014/main" id="{C96B0B1E-2760-B932-2A90-14A6BDF65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73113"/>
            <a:ext cx="7210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DRG                                       SC (total)                                        Syn (Syn)</a:t>
            </a:r>
            <a:endParaRPr lang="en-US" altLang="en-US" sz="1800" b="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0F9010D-F457-BAC7-64CC-B61814946B57}"/>
              </a:ext>
            </a:extLst>
          </p:cNvPr>
          <p:cNvCxnSpPr/>
          <p:nvPr/>
        </p:nvCxnSpPr>
        <p:spPr bwMode="auto">
          <a:xfrm>
            <a:off x="3581400" y="205740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4EBFEE1-4EFB-4349-80FC-B7013F8B18A6}"/>
              </a:ext>
            </a:extLst>
          </p:cNvPr>
          <p:cNvCxnSpPr/>
          <p:nvPr/>
        </p:nvCxnSpPr>
        <p:spPr bwMode="auto">
          <a:xfrm>
            <a:off x="4114800" y="205740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458F09-F442-A6E8-597D-282A9DB7267E}"/>
              </a:ext>
            </a:extLst>
          </p:cNvPr>
          <p:cNvCxnSpPr/>
          <p:nvPr/>
        </p:nvCxnSpPr>
        <p:spPr bwMode="auto">
          <a:xfrm>
            <a:off x="4648200" y="205740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FBC4695-30AC-584A-E43C-766EDE70E5C7}"/>
              </a:ext>
            </a:extLst>
          </p:cNvPr>
          <p:cNvSpPr txBox="1"/>
          <p:nvPr/>
        </p:nvSpPr>
        <p:spPr>
          <a:xfrm rot="16200000">
            <a:off x="3385067" y="1571254"/>
            <a:ext cx="76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endParaRPr lang="en-US" sz="1400" b="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0B1087-3A9C-81C0-A2EC-A4FB5C79AC53}"/>
              </a:ext>
            </a:extLst>
          </p:cNvPr>
          <p:cNvSpPr txBox="1"/>
          <p:nvPr/>
        </p:nvSpPr>
        <p:spPr>
          <a:xfrm rot="16200000">
            <a:off x="3851374" y="1470124"/>
            <a:ext cx="981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Veh+Mor</a:t>
            </a:r>
            <a:endParaRPr lang="en-US" sz="1400" b="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AD6A090-093C-BE00-19A6-A0EE46DB72CE}"/>
              </a:ext>
            </a:extLst>
          </p:cNvPr>
          <p:cNvSpPr txBox="1"/>
          <p:nvPr/>
        </p:nvSpPr>
        <p:spPr>
          <a:xfrm rot="16200000">
            <a:off x="4264487" y="1423059"/>
            <a:ext cx="1075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FNA+Mor</a:t>
            </a:r>
            <a:endParaRPr lang="en-US" sz="1400" b="0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CBC629-9B15-CD08-1C2D-161D8E492CCC}"/>
              </a:ext>
            </a:extLst>
          </p:cNvPr>
          <p:cNvCxnSpPr/>
          <p:nvPr/>
        </p:nvCxnSpPr>
        <p:spPr bwMode="auto">
          <a:xfrm>
            <a:off x="6429375" y="205628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725B06E-5990-439E-9CC3-8AA30396EB5A}"/>
              </a:ext>
            </a:extLst>
          </p:cNvPr>
          <p:cNvCxnSpPr/>
          <p:nvPr/>
        </p:nvCxnSpPr>
        <p:spPr bwMode="auto">
          <a:xfrm>
            <a:off x="6962775" y="205628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4D8CAE4-BCE5-80C1-CD9B-2C80CC5BD638}"/>
              </a:ext>
            </a:extLst>
          </p:cNvPr>
          <p:cNvCxnSpPr/>
          <p:nvPr/>
        </p:nvCxnSpPr>
        <p:spPr bwMode="auto">
          <a:xfrm>
            <a:off x="7496175" y="205628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66FAACE-B7A1-6A2C-8606-180B8B5A86B9}"/>
              </a:ext>
            </a:extLst>
          </p:cNvPr>
          <p:cNvSpPr txBox="1"/>
          <p:nvPr/>
        </p:nvSpPr>
        <p:spPr>
          <a:xfrm rot="16200000">
            <a:off x="6233042" y="1570134"/>
            <a:ext cx="761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endParaRPr lang="en-US" sz="1400" b="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F92FA9-5513-A899-8793-07A80996D568}"/>
              </a:ext>
            </a:extLst>
          </p:cNvPr>
          <p:cNvSpPr txBox="1"/>
          <p:nvPr/>
        </p:nvSpPr>
        <p:spPr>
          <a:xfrm rot="16200000">
            <a:off x="6699349" y="1469004"/>
            <a:ext cx="981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Veh+Mor</a:t>
            </a:r>
            <a:endParaRPr lang="en-US" sz="1400" b="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48C127C-E9E0-4234-7431-16BA13E5539E}"/>
              </a:ext>
            </a:extLst>
          </p:cNvPr>
          <p:cNvSpPr txBox="1"/>
          <p:nvPr/>
        </p:nvSpPr>
        <p:spPr>
          <a:xfrm rot="16200000">
            <a:off x="7112462" y="1421939"/>
            <a:ext cx="1075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FNA+Mor</a:t>
            </a:r>
            <a:endParaRPr lang="en-US" sz="1400" b="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355DC02-78A9-5EDE-9639-5F5232E5F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76" y="2438400"/>
            <a:ext cx="9110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BRAF</a:t>
            </a:r>
            <a:endParaRPr lang="en-US" altLang="en-US" sz="1400" b="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9A4AA47-DE96-3D1B-70C1-23F3A5C61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530923"/>
            <a:ext cx="8373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  <a:endParaRPr lang="en-US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176699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st&#10;&#10;AI-generated content may be incorrect.">
            <a:extLst>
              <a:ext uri="{FF2B5EF4-FFF2-40B4-BE49-F238E27FC236}">
                <a16:creationId xmlns:a16="http://schemas.microsoft.com/office/drawing/2014/main" id="{77602FED-161D-7251-0809-B338A9AE5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04" y="1846282"/>
            <a:ext cx="1899211" cy="2281754"/>
          </a:xfrm>
          <a:prstGeom prst="rect">
            <a:avLst/>
          </a:prstGeom>
        </p:spPr>
      </p:pic>
      <p:pic>
        <p:nvPicPr>
          <p:cNvPr id="5" name="Picture 4" descr="A close-up of a dna test&#10;&#10;AI-generated content may be incorrect.">
            <a:extLst>
              <a:ext uri="{FF2B5EF4-FFF2-40B4-BE49-F238E27FC236}">
                <a16:creationId xmlns:a16="http://schemas.microsoft.com/office/drawing/2014/main" id="{06ECA768-C955-14DA-668C-9EB5AD2D2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93404"/>
            <a:ext cx="1935215" cy="3564396"/>
          </a:xfrm>
          <a:prstGeom prst="rect">
            <a:avLst/>
          </a:prstGeom>
        </p:spPr>
      </p:pic>
      <p:pic>
        <p:nvPicPr>
          <p:cNvPr id="7" name="Picture 6" descr="A close-up of a test&#10;&#10;AI-generated content may be incorrect.">
            <a:extLst>
              <a:ext uri="{FF2B5EF4-FFF2-40B4-BE49-F238E27FC236}">
                <a16:creationId xmlns:a16="http://schemas.microsoft.com/office/drawing/2014/main" id="{2063A741-9108-39C4-BA2A-E53DA6DD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92" y="1815728"/>
            <a:ext cx="2016224" cy="23222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1289F4-9672-9CB8-25DB-3024F0CFA931}"/>
              </a:ext>
            </a:extLst>
          </p:cNvPr>
          <p:cNvSpPr txBox="1"/>
          <p:nvPr/>
        </p:nvSpPr>
        <p:spPr>
          <a:xfrm>
            <a:off x="1948269" y="3087786"/>
            <a:ext cx="1347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BRAF</a:t>
            </a:r>
          </a:p>
          <a:p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long exposure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1F606-2805-34B7-3E37-7D39A7D4DCB2}"/>
              </a:ext>
            </a:extLst>
          </p:cNvPr>
          <p:cNvSpPr txBox="1"/>
          <p:nvPr/>
        </p:nvSpPr>
        <p:spPr>
          <a:xfrm>
            <a:off x="2004849" y="4605724"/>
            <a:ext cx="879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GAPDH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D9AE3-ACA2-65E4-DF5B-C9EEA9517918}"/>
              </a:ext>
            </a:extLst>
          </p:cNvPr>
          <p:cNvSpPr txBox="1"/>
          <p:nvPr/>
        </p:nvSpPr>
        <p:spPr>
          <a:xfrm>
            <a:off x="5109227" y="2173711"/>
            <a:ext cx="13326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GluN1</a:t>
            </a:r>
          </a:p>
          <a:p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short exposure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B948D-CD3D-55B3-9659-FF4AB2B05071}"/>
              </a:ext>
            </a:extLst>
          </p:cNvPr>
          <p:cNvSpPr txBox="1"/>
          <p:nvPr/>
        </p:nvSpPr>
        <p:spPr>
          <a:xfrm>
            <a:off x="5135944" y="3325839"/>
            <a:ext cx="1173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GluN1</a:t>
            </a:r>
          </a:p>
          <a:p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long exposure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400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E4A5CDC9-55A9-B660-0B8C-51671CC37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7868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S2</a:t>
            </a:r>
            <a:endParaRPr lang="en-US" altLang="en-US" sz="1800" b="0" dirty="0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C19FFFF1-5E4B-D990-FF7F-0A4FBB95D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102" y="2185520"/>
            <a:ext cx="1901096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0F61A94-BDED-078E-4490-4E22D9083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302" y="3346450"/>
            <a:ext cx="1901096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FDDFFC12-6B6B-C9B4-876F-0BCFE664F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600" y="2205315"/>
            <a:ext cx="1668995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C88749-CBFF-DD77-438B-0FDE7DEE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800" y="3346450"/>
            <a:ext cx="1668995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7DFAF6-D657-A6AC-BA73-7265358AE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09" y="3124200"/>
            <a:ext cx="1844587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DD058D-E229-8AEC-816D-5740930B7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14" y="4724400"/>
            <a:ext cx="1844587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65F58F-62DB-FD87-3E30-7D5EF00F1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01" y="1974850"/>
            <a:ext cx="1844587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319191E-A63B-7ACC-2D32-E9F08A543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59" y="1295400"/>
            <a:ext cx="1566242" cy="3695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503433B-F9C9-552D-D7CB-9C3BA88EB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958" y="1447800"/>
            <a:ext cx="1566242" cy="3695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ACE83D-A6BD-AA11-9FE5-45F2312F4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054" y="1371600"/>
            <a:ext cx="1566242" cy="3695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1416EE-3124-9731-47F1-A75A64D46D89}"/>
              </a:ext>
            </a:extLst>
          </p:cNvPr>
          <p:cNvSpPr txBox="1"/>
          <p:nvPr/>
        </p:nvSpPr>
        <p:spPr>
          <a:xfrm>
            <a:off x="2015550" y="1911366"/>
            <a:ext cx="1347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BRAF</a:t>
            </a:r>
          </a:p>
          <a:p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short exposure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CDFA91-FEA5-3AC1-D5C9-978A02A06686}"/>
              </a:ext>
            </a:extLst>
          </p:cNvPr>
          <p:cNvSpPr txBox="1"/>
          <p:nvPr/>
        </p:nvSpPr>
        <p:spPr>
          <a:xfrm>
            <a:off x="8497197" y="2057400"/>
            <a:ext cx="13326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MOR</a:t>
            </a:r>
          </a:p>
          <a:p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long exposure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016892-AA6F-4891-3519-78CF7261907C}"/>
              </a:ext>
            </a:extLst>
          </p:cNvPr>
          <p:cNvSpPr txBox="1"/>
          <p:nvPr/>
        </p:nvSpPr>
        <p:spPr>
          <a:xfrm>
            <a:off x="8523914" y="3209528"/>
            <a:ext cx="1332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MOR</a:t>
            </a:r>
          </a:p>
          <a:p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short exposure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069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1">
            <a:extLst>
              <a:ext uri="{FF2B5EF4-FFF2-40B4-BE49-F238E27FC236}">
                <a16:creationId xmlns:a16="http://schemas.microsoft.com/office/drawing/2014/main" id="{1F7FBB25-1630-81BA-2C33-608AE293C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05" y="197606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altLang="en-US" sz="1400" b="0"/>
          </a:p>
        </p:txBody>
      </p:sp>
      <p:sp>
        <p:nvSpPr>
          <p:cNvPr id="4103" name="TextBox 3">
            <a:extLst>
              <a:ext uri="{FF2B5EF4-FFF2-40B4-BE49-F238E27FC236}">
                <a16:creationId xmlns:a16="http://schemas.microsoft.com/office/drawing/2014/main" id="{1D00F70E-674E-453E-F0B6-39385999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55" y="182049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altLang="en-US" sz="1400" b="0"/>
          </a:p>
        </p:txBody>
      </p:sp>
      <p:sp>
        <p:nvSpPr>
          <p:cNvPr id="4104" name="TextBox 4">
            <a:extLst>
              <a:ext uri="{FF2B5EF4-FFF2-40B4-BE49-F238E27FC236}">
                <a16:creationId xmlns:a16="http://schemas.microsoft.com/office/drawing/2014/main" id="{07714FD9-D291-71B9-5F81-7AF4ADF9E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55" y="167126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altLang="en-US" sz="1400" b="0"/>
          </a:p>
        </p:txBody>
      </p:sp>
      <p:sp>
        <p:nvSpPr>
          <p:cNvPr id="4105" name="TextBox 5">
            <a:extLst>
              <a:ext uri="{FF2B5EF4-FFF2-40B4-BE49-F238E27FC236}">
                <a16:creationId xmlns:a16="http://schemas.microsoft.com/office/drawing/2014/main" id="{C89CE44E-C9D6-F1CB-0385-9A81EB47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55" y="449066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altLang="en-US" sz="1400" b="0"/>
          </a:p>
        </p:txBody>
      </p:sp>
      <p:sp>
        <p:nvSpPr>
          <p:cNvPr id="4106" name="TextBox 6">
            <a:extLst>
              <a:ext uri="{FF2B5EF4-FFF2-40B4-BE49-F238E27FC236}">
                <a16:creationId xmlns:a16="http://schemas.microsoft.com/office/drawing/2014/main" id="{45454E30-142F-6F80-BFEA-D0BEDF91D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05" y="426206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en-US" sz="1400" b="0" dirty="0"/>
          </a:p>
        </p:txBody>
      </p:sp>
      <p:sp>
        <p:nvSpPr>
          <p:cNvPr id="4110" name="TextBox 2">
            <a:extLst>
              <a:ext uri="{FF2B5EF4-FFF2-40B4-BE49-F238E27FC236}">
                <a16:creationId xmlns:a16="http://schemas.microsoft.com/office/drawing/2014/main" id="{C499A51B-B719-FE7E-27B0-F058F755B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2795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2B  Day 7</a:t>
            </a:r>
            <a:endParaRPr lang="en-US" altLang="en-US" sz="18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159CF-6C1D-014C-8FA4-616642DEC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5" y="1637752"/>
            <a:ext cx="1743318" cy="3924848"/>
          </a:xfrm>
          <a:prstGeom prst="rect">
            <a:avLst/>
          </a:prstGeom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D68F99D4-5EA9-EB02-B83C-7F4073A94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705" y="2319900"/>
            <a:ext cx="1317494" cy="281081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082CCBB-CCD2-3030-ACA9-B6406CEC0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705" y="4898559"/>
            <a:ext cx="1317494" cy="281081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AB99078-B4AC-6717-39C0-C9A68594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05" y="47103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altLang="en-US" sz="1400" b="0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C098387-3CB2-7EB2-70DF-B61761D97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784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en-US" sz="1400" b="0" dirty="0"/>
          </a:p>
        </p:txBody>
      </p:sp>
      <p:pic>
        <p:nvPicPr>
          <p:cNvPr id="5122" name="Picture 8" descr="A close-up of a building&#10;&#10;AI-generated content may be incorrect.">
            <a:extLst>
              <a:ext uri="{FF2B5EF4-FFF2-40B4-BE49-F238E27FC236}">
                <a16:creationId xmlns:a16="http://schemas.microsoft.com/office/drawing/2014/main" id="{B3671A06-F258-1095-00F4-70393121C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1" y="1652588"/>
            <a:ext cx="1979612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CE4C3330-8E6D-28E4-EF69-C0DC70729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294" y="2415990"/>
            <a:ext cx="1469894" cy="281081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7039E9-1CA7-D43B-325F-E8AA4488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4976719"/>
            <a:ext cx="1469894" cy="281081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46" name="Picture 2" descr="A close-up of a test&#10;&#10;AI-generated content may be incorrect.">
            <a:extLst>
              <a:ext uri="{FF2B5EF4-FFF2-40B4-BE49-F238E27FC236}">
                <a16:creationId xmlns:a16="http://schemas.microsoft.com/office/drawing/2014/main" id="{73410898-AFE8-4AE8-A057-FC80A06B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19875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>
            <a:extLst>
              <a:ext uri="{FF2B5EF4-FFF2-40B4-BE49-F238E27FC236}">
                <a16:creationId xmlns:a16="http://schemas.microsoft.com/office/drawing/2014/main" id="{5ADA7562-6965-4C35-0759-999590E7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2587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altLang="en-US" sz="1400" b="0"/>
          </a:p>
        </p:txBody>
      </p:sp>
      <p:sp>
        <p:nvSpPr>
          <p:cNvPr id="6150" name="TextBox 3">
            <a:extLst>
              <a:ext uri="{FF2B5EF4-FFF2-40B4-BE49-F238E27FC236}">
                <a16:creationId xmlns:a16="http://schemas.microsoft.com/office/drawing/2014/main" id="{1F1E7BD7-DB75-DBD4-B2B0-660D24F2C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243205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altLang="en-US" sz="1400" b="0"/>
          </a:p>
        </p:txBody>
      </p:sp>
      <p:sp>
        <p:nvSpPr>
          <p:cNvPr id="6151" name="TextBox 4">
            <a:extLst>
              <a:ext uri="{FF2B5EF4-FFF2-40B4-BE49-F238E27FC236}">
                <a16:creationId xmlns:a16="http://schemas.microsoft.com/office/drawing/2014/main" id="{FA08507C-BA0B-9232-15FE-4095C2C77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22828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altLang="en-US" sz="1400" b="0"/>
          </a:p>
        </p:txBody>
      </p:sp>
      <p:sp>
        <p:nvSpPr>
          <p:cNvPr id="6155" name="TextBox 10">
            <a:extLst>
              <a:ext uri="{FF2B5EF4-FFF2-40B4-BE49-F238E27FC236}">
                <a16:creationId xmlns:a16="http://schemas.microsoft.com/office/drawing/2014/main" id="{51A40978-29FF-E17E-8B11-CD4081298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4721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altLang="en-US" sz="1400" b="0"/>
          </a:p>
        </p:txBody>
      </p:sp>
      <p:sp>
        <p:nvSpPr>
          <p:cNvPr id="6156" name="TextBox 11">
            <a:extLst>
              <a:ext uri="{FF2B5EF4-FFF2-40B4-BE49-F238E27FC236}">
                <a16:creationId xmlns:a16="http://schemas.microsoft.com/office/drawing/2014/main" id="{07CDB0A5-ADBC-2491-2CFC-6C924734D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456565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altLang="en-US" sz="1400" b="0"/>
          </a:p>
        </p:txBody>
      </p:sp>
      <p:sp>
        <p:nvSpPr>
          <p:cNvPr id="6157" name="TextBox 12">
            <a:extLst>
              <a:ext uri="{FF2B5EF4-FFF2-40B4-BE49-F238E27FC236}">
                <a16:creationId xmlns:a16="http://schemas.microsoft.com/office/drawing/2014/main" id="{EE854F93-168D-887E-3A69-898097948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44164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altLang="en-US" sz="1400" b="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7B566DC6-9D7E-94B7-191A-895D33F09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706" y="2471085"/>
            <a:ext cx="1469894" cy="281081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1EB1AAD3-2AB3-4699-8D02-E77749B82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668744"/>
            <a:ext cx="1469894" cy="281081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1A079032-4A07-BD00-4BE4-0D7440D62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850273"/>
            <a:ext cx="7210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DRG                                   SC (total)                                        Syn (Syn)</a:t>
            </a:r>
            <a:endParaRPr lang="en-US" altLang="en-US" sz="1800" b="0" dirty="0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C542A841-F86D-76BD-1AA4-DE0E8C1CE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21" y="1292423"/>
            <a:ext cx="1304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        Mor                    </a:t>
            </a:r>
            <a:endParaRPr lang="en-US" altLang="en-US" sz="1400" b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49AF7D-1BB8-E811-6C46-939F12A2F52B}"/>
              </a:ext>
            </a:extLst>
          </p:cNvPr>
          <p:cNvCxnSpPr/>
          <p:nvPr/>
        </p:nvCxnSpPr>
        <p:spPr bwMode="auto">
          <a:xfrm>
            <a:off x="1057993" y="1533474"/>
            <a:ext cx="466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38EF01-C495-7FB4-E4EA-AA2EB95A3D38}"/>
              </a:ext>
            </a:extLst>
          </p:cNvPr>
          <p:cNvCxnSpPr/>
          <p:nvPr/>
        </p:nvCxnSpPr>
        <p:spPr bwMode="auto">
          <a:xfrm>
            <a:off x="1667593" y="1535154"/>
            <a:ext cx="466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9">
            <a:extLst>
              <a:ext uri="{FF2B5EF4-FFF2-40B4-BE49-F238E27FC236}">
                <a16:creationId xmlns:a16="http://schemas.microsoft.com/office/drawing/2014/main" id="{4977C08B-25C6-DF39-A288-17CD77BF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1295400"/>
            <a:ext cx="1304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        Mor                    </a:t>
            </a:r>
            <a:endParaRPr lang="en-US" altLang="en-US" sz="1400" b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31F9D4-9120-8BCC-17E7-9B272489F83E}"/>
              </a:ext>
            </a:extLst>
          </p:cNvPr>
          <p:cNvCxnSpPr/>
          <p:nvPr/>
        </p:nvCxnSpPr>
        <p:spPr bwMode="auto">
          <a:xfrm>
            <a:off x="3722647" y="1524000"/>
            <a:ext cx="466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63DA82-C092-584E-ABF4-4476DB1D72DF}"/>
              </a:ext>
            </a:extLst>
          </p:cNvPr>
          <p:cNvCxnSpPr/>
          <p:nvPr/>
        </p:nvCxnSpPr>
        <p:spPr bwMode="auto">
          <a:xfrm>
            <a:off x="4332247" y="1525680"/>
            <a:ext cx="466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9">
            <a:extLst>
              <a:ext uri="{FF2B5EF4-FFF2-40B4-BE49-F238E27FC236}">
                <a16:creationId xmlns:a16="http://schemas.microsoft.com/office/drawing/2014/main" id="{A88B2F3A-2E8C-0A30-5296-E5DF18BD6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1295400"/>
            <a:ext cx="1304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        Mor                    </a:t>
            </a:r>
            <a:endParaRPr lang="en-US" altLang="en-US" sz="1400" b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8E0BDB-4914-2571-31A6-E7077085858E}"/>
              </a:ext>
            </a:extLst>
          </p:cNvPr>
          <p:cNvCxnSpPr/>
          <p:nvPr/>
        </p:nvCxnSpPr>
        <p:spPr bwMode="auto">
          <a:xfrm>
            <a:off x="6846847" y="1536451"/>
            <a:ext cx="466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CDB9CD-AB70-87DB-6CBC-075C8C051CF9}"/>
              </a:ext>
            </a:extLst>
          </p:cNvPr>
          <p:cNvCxnSpPr/>
          <p:nvPr/>
        </p:nvCxnSpPr>
        <p:spPr bwMode="auto">
          <a:xfrm>
            <a:off x="7456447" y="1538131"/>
            <a:ext cx="4660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7">
            <a:extLst>
              <a:ext uri="{FF2B5EF4-FFF2-40B4-BE49-F238E27FC236}">
                <a16:creationId xmlns:a16="http://schemas.microsoft.com/office/drawing/2014/main" id="{D222F82B-0C3C-2E0C-FA38-758ABEA5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69578"/>
            <a:ext cx="70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BRAF</a:t>
            </a:r>
            <a:endParaRPr lang="en-US" altLang="en-US" sz="1400" b="0" dirty="0"/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A3845942-DB5A-2F41-F8A1-F790DDC91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873823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  <a:endParaRPr lang="en-US" altLang="en-US" sz="1400" b="0" dirty="0"/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A2AF1451-57A8-9521-DB59-5864A7926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38400"/>
            <a:ext cx="70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BRAF</a:t>
            </a:r>
            <a:endParaRPr lang="en-US" altLang="en-US" sz="1400" b="0" dirty="0"/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FAB85345-956A-1D8B-AEA6-6CFDD215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90245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  <a:endParaRPr lang="en-US" altLang="en-US" sz="1400" b="0" dirty="0"/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275F1546-7C72-2ABC-DDDE-AAF2E20A8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498178"/>
            <a:ext cx="704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BRAF</a:t>
            </a:r>
            <a:endParaRPr lang="en-US" altLang="en-US" sz="1400" b="0" dirty="0"/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4E8F7E07-E973-CA46-EFD3-E79B699E3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648200"/>
            <a:ext cx="76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PSD95</a:t>
            </a:r>
            <a:endParaRPr lang="en-US" altLang="en-US" sz="1400" b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ECA039F-0419-07B9-775A-64946A92D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36168"/>
              </p:ext>
            </p:extLst>
          </p:nvPr>
        </p:nvGraphicFramePr>
        <p:xfrm>
          <a:off x="3657600" y="817221"/>
          <a:ext cx="2025118" cy="5468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05146" imgH="1903443" progId="">
                  <p:embed/>
                </p:oleObj>
              </mc:Choice>
              <mc:Fallback>
                <p:oleObj r:id="rId2" imgW="705146" imgH="1903443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57600" y="817221"/>
                        <a:ext cx="2025118" cy="5468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63A50B-E820-F72A-8E3B-304BB4038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765" y="1301139"/>
            <a:ext cx="91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BRAF</a:t>
            </a:r>
            <a:endParaRPr lang="en-US" altLang="en-US" sz="14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5FC00-6FE3-3226-14CE-728001B8E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565" y="4855821"/>
            <a:ext cx="91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GluN1</a:t>
            </a:r>
            <a:endParaRPr lang="en-US" altLang="en-US" sz="14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143CC-294A-0EED-21A2-8692A139D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836" y="3818568"/>
            <a:ext cx="91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ERK</a:t>
            </a:r>
            <a:endParaRPr lang="en-US" altLang="en-US" sz="1400" b="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04323714-1555-5192-7D6F-024DBC8F7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235" y="588621"/>
            <a:ext cx="1694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    S2   IgG   S1    S2</a:t>
            </a:r>
            <a:endParaRPr lang="en-US" altLang="en-US" sz="1200" b="0" dirty="0"/>
          </a:p>
        </p:txBody>
      </p: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C3ABAD20-BF0C-4BDF-5697-6F5C7DDEFD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8165" y="637020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9">
            <a:extLst>
              <a:ext uri="{FF2B5EF4-FFF2-40B4-BE49-F238E27FC236}">
                <a16:creationId xmlns:a16="http://schemas.microsoft.com/office/drawing/2014/main" id="{F2B1CC36-3139-744E-CE1E-4D782B90B8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2565" y="637020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id="{303E822A-4961-EFCB-D14B-66271453D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165" y="387822"/>
            <a:ext cx="16247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           IP: GluN1</a:t>
            </a:r>
            <a:endParaRPr lang="en-US" altLang="en-US" sz="1200" b="0" dirty="0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3A41E7DA-12C9-D09B-62C4-588EDF2D6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948" y="1325119"/>
            <a:ext cx="17089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FEBA7D89-BE57-9E78-17D3-91013FF7F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29" y="8965"/>
            <a:ext cx="1429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S3</a:t>
            </a:r>
            <a:endParaRPr lang="en-US" altLang="en-US" sz="1800" b="0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D0A39C50-FF1A-B388-2C9B-F4FD9318C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965" y="3856256"/>
            <a:ext cx="17089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8E2887C3-2489-82F8-CA6C-A17994E83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965" y="4916706"/>
            <a:ext cx="17089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0447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1DC4B-6E2A-D82E-FD2C-C1CEB5DC3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 close-up of a test&#10;&#10;Description automatically generated">
            <a:extLst>
              <a:ext uri="{FF2B5EF4-FFF2-40B4-BE49-F238E27FC236}">
                <a16:creationId xmlns:a16="http://schemas.microsoft.com/office/drawing/2014/main" id="{69348DD9-5739-32D3-906A-75762CB7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39888"/>
            <a:ext cx="1917700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1" name="Object 10">
            <a:extLst>
              <a:ext uri="{FF2B5EF4-FFF2-40B4-BE49-F238E27FC236}">
                <a16:creationId xmlns:a16="http://schemas.microsoft.com/office/drawing/2014/main" id="{A41F31E0-4A79-F3B7-F958-E87A20173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010077"/>
              </p:ext>
            </p:extLst>
          </p:nvPr>
        </p:nvGraphicFramePr>
        <p:xfrm>
          <a:off x="4648200" y="1821410"/>
          <a:ext cx="1716087" cy="25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387302" imgH="3542857" progId="">
                  <p:embed/>
                </p:oleObj>
              </mc:Choice>
              <mc:Fallback>
                <p:oleObj r:id="rId3" imgW="2387302" imgH="3542857" progId="">
                  <p:embed/>
                  <p:pic>
                    <p:nvPicPr>
                      <p:cNvPr id="24581" name="Object 10">
                        <a:extLst>
                          <a:ext uri="{FF2B5EF4-FFF2-40B4-BE49-F238E27FC236}">
                            <a16:creationId xmlns:a16="http://schemas.microsoft.com/office/drawing/2014/main" id="{FD2B7FDC-331C-4702-4B6A-39CE5FAC55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21410"/>
                        <a:ext cx="1716087" cy="25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14">
            <a:extLst>
              <a:ext uri="{FF2B5EF4-FFF2-40B4-BE49-F238E27FC236}">
                <a16:creationId xmlns:a16="http://schemas.microsoft.com/office/drawing/2014/main" id="{5AEB5F4D-3466-75EC-14A8-2980E72FD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2" y="912757"/>
            <a:ext cx="5645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</a:rPr>
              <a:t>DRG</a:t>
            </a:r>
            <a:endParaRPr lang="en-US" altLang="en-US" sz="1400"/>
          </a:p>
        </p:txBody>
      </p:sp>
      <p:sp>
        <p:nvSpPr>
          <p:cNvPr id="24584" name="Rectangle 16">
            <a:extLst>
              <a:ext uri="{FF2B5EF4-FFF2-40B4-BE49-F238E27FC236}">
                <a16:creationId xmlns:a16="http://schemas.microsoft.com/office/drawing/2014/main" id="{A7404441-A41F-190D-0A4D-691DBA6A3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49" y="2102048"/>
            <a:ext cx="5645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BRaf</a:t>
            </a:r>
            <a:endParaRPr lang="en-US" altLang="en-US" sz="1400" dirty="0"/>
          </a:p>
        </p:txBody>
      </p:sp>
      <p:sp>
        <p:nvSpPr>
          <p:cNvPr id="24585" name="Rectangle 17">
            <a:extLst>
              <a:ext uri="{FF2B5EF4-FFF2-40B4-BE49-F238E27FC236}">
                <a16:creationId xmlns:a16="http://schemas.microsoft.com/office/drawing/2014/main" id="{6F10904B-9418-3966-63CB-75D4B0B60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2" y="3933825"/>
            <a:ext cx="691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Symbol" panose="05050102010706020507" pitchFamily="18" charset="2"/>
              </a:rPr>
              <a:t>b</a:t>
            </a:r>
            <a:r>
              <a:rPr lang="en-US" altLang="zh-CN" sz="1400" b="0" dirty="0">
                <a:latin typeface="Times New Roman" panose="02020603050405020304" pitchFamily="18" charset="0"/>
              </a:rPr>
              <a:t>-actin</a:t>
            </a:r>
            <a:endParaRPr lang="en-US" altLang="en-US" sz="1400" dirty="0"/>
          </a:p>
        </p:txBody>
      </p:sp>
      <p:sp>
        <p:nvSpPr>
          <p:cNvPr id="24587" name="Rectangle 19">
            <a:extLst>
              <a:ext uri="{FF2B5EF4-FFF2-40B4-BE49-F238E27FC236}">
                <a16:creationId xmlns:a16="http://schemas.microsoft.com/office/drawing/2014/main" id="{419DFF7F-7F44-78E1-0C07-28CD0E890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435" y="1419225"/>
            <a:ext cx="1203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 err="1">
                <a:latin typeface="Times New Roman" panose="02020603050405020304" pitchFamily="18" charset="0"/>
              </a:rPr>
              <a:t>Cont</a:t>
            </a:r>
            <a:r>
              <a:rPr lang="en-US" altLang="zh-CN" sz="1400" b="0" dirty="0">
                <a:latin typeface="Times New Roman" panose="02020603050405020304" pitchFamily="18" charset="0"/>
              </a:rPr>
              <a:t>   siRNA</a:t>
            </a:r>
            <a:endParaRPr lang="en-US" altLang="en-US" sz="1400" dirty="0"/>
          </a:p>
        </p:txBody>
      </p:sp>
      <p:sp>
        <p:nvSpPr>
          <p:cNvPr id="24589" name="Rectangle 15">
            <a:extLst>
              <a:ext uri="{FF2B5EF4-FFF2-40B4-BE49-F238E27FC236}">
                <a16:creationId xmlns:a16="http://schemas.microsoft.com/office/drawing/2014/main" id="{1D425D1D-9403-5F6D-1467-D4F236B0C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997148"/>
            <a:ext cx="1203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Spinal cord</a:t>
            </a:r>
            <a:endParaRPr lang="en-US" altLang="en-US" sz="1400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6215ACE-7661-FC52-9A08-117C7790B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151" y="1495425"/>
            <a:ext cx="1203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 err="1">
                <a:latin typeface="Times New Roman" panose="02020603050405020304" pitchFamily="18" charset="0"/>
              </a:rPr>
              <a:t>Cont</a:t>
            </a:r>
            <a:r>
              <a:rPr lang="en-US" altLang="zh-CN" sz="1400" b="0" dirty="0">
                <a:latin typeface="Times New Roman" panose="02020603050405020304" pitchFamily="18" charset="0"/>
              </a:rPr>
              <a:t>    siRNA</a:t>
            </a:r>
            <a:endParaRPr lang="en-US" altLang="en-US" sz="1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3E97F8-B682-DEC3-91C9-90656384121D}"/>
              </a:ext>
            </a:extLst>
          </p:cNvPr>
          <p:cNvCxnSpPr/>
          <p:nvPr/>
        </p:nvCxnSpPr>
        <p:spPr bwMode="auto">
          <a:xfrm>
            <a:off x="2303462" y="1649973"/>
            <a:ext cx="54141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8EEE9B-35B9-69D9-E1E6-2540EA939A68}"/>
              </a:ext>
            </a:extLst>
          </p:cNvPr>
          <p:cNvCxnSpPr/>
          <p:nvPr/>
        </p:nvCxnSpPr>
        <p:spPr bwMode="auto">
          <a:xfrm>
            <a:off x="2913062" y="1647825"/>
            <a:ext cx="54141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06BC85-98B5-6F35-8D73-98C6589BBCBD}"/>
              </a:ext>
            </a:extLst>
          </p:cNvPr>
          <p:cNvCxnSpPr/>
          <p:nvPr/>
        </p:nvCxnSpPr>
        <p:spPr bwMode="auto">
          <a:xfrm>
            <a:off x="4984672" y="1802373"/>
            <a:ext cx="54141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2C2A5E-BC8A-4878-E2E6-F3C5AF44E725}"/>
              </a:ext>
            </a:extLst>
          </p:cNvPr>
          <p:cNvCxnSpPr/>
          <p:nvPr/>
        </p:nvCxnSpPr>
        <p:spPr bwMode="auto">
          <a:xfrm>
            <a:off x="5594272" y="1800225"/>
            <a:ext cx="54141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6">
            <a:extLst>
              <a:ext uri="{FF2B5EF4-FFF2-40B4-BE49-F238E27FC236}">
                <a16:creationId xmlns:a16="http://schemas.microsoft.com/office/drawing/2014/main" id="{08A2C697-9EA9-9CC6-34BB-81F83DE4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287" y="2028825"/>
            <a:ext cx="5645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</a:rPr>
              <a:t>BRaf</a:t>
            </a:r>
            <a:endParaRPr lang="en-US" altLang="en-US" sz="1400" dirty="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733367B-C267-C3D5-6531-B5F1569BC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781425"/>
            <a:ext cx="691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Symbol" panose="05050102010706020507" pitchFamily="18" charset="2"/>
              </a:rPr>
              <a:t>b</a:t>
            </a:r>
            <a:r>
              <a:rPr lang="en-US" altLang="zh-CN" sz="1400" b="0" dirty="0">
                <a:latin typeface="Times New Roman" panose="02020603050405020304" pitchFamily="18" charset="0"/>
              </a:rPr>
              <a:t>-actin</a:t>
            </a:r>
            <a:endParaRPr lang="en-US" altLang="en-US" sz="1400" dirty="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55AEA878-9FF2-3C33-88FC-06EAAC71E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518" y="2174875"/>
            <a:ext cx="14803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ABB7C097-7E6B-0DA8-C8BF-D38967575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518" y="3960720"/>
            <a:ext cx="14803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6199FC33-6B9D-0384-4109-2BEAC1977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881" y="3844180"/>
            <a:ext cx="14803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9E3B9639-A3B0-5C5A-D317-8DBA54D87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565" y="2125570"/>
            <a:ext cx="1480344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7D93B-1D41-74CF-7F38-660CE0315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40" y="387856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S4. </a:t>
            </a:r>
            <a:r>
              <a:rPr lang="en-US" altLang="zh-CN" sz="1800" b="0" dirty="0" err="1">
                <a:latin typeface="Times New Roman" panose="02020603050405020304" pitchFamily="18" charset="0"/>
              </a:rPr>
              <a:t>Braf</a:t>
            </a:r>
            <a:r>
              <a:rPr lang="en-US" altLang="zh-CN" sz="1800" b="0" dirty="0">
                <a:latin typeface="Times New Roman" panose="02020603050405020304" pitchFamily="18" charset="0"/>
              </a:rPr>
              <a:t> siRNA</a:t>
            </a:r>
            <a:endParaRPr lang="en-US" alt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01585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A close-up of a dna test&#10;&#10;AI-generated content may be incorrect.">
            <a:extLst>
              <a:ext uri="{FF2B5EF4-FFF2-40B4-BE49-F238E27FC236}">
                <a16:creationId xmlns:a16="http://schemas.microsoft.com/office/drawing/2014/main" id="{6268DA20-938F-E9AD-CAC8-91AE751F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555750"/>
            <a:ext cx="2449512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0">
            <a:extLst>
              <a:ext uri="{FF2B5EF4-FFF2-40B4-BE49-F238E27FC236}">
                <a16:creationId xmlns:a16="http://schemas.microsoft.com/office/drawing/2014/main" id="{2D4803FF-FE6D-D2B9-A01B-EE403C6D14C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93069" y="915193"/>
            <a:ext cx="1041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endParaRPr lang="en-US" altLang="en-US" sz="1400" b="0" dirty="0"/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id="{DE41CF7D-C1B0-FE66-AAD9-364445D7CBA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489202" y="1054099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M+Veh</a:t>
            </a:r>
            <a:endParaRPr lang="en-US" altLang="en-US" sz="1400" b="0" dirty="0"/>
          </a:p>
        </p:txBody>
      </p:sp>
      <p:sp>
        <p:nvSpPr>
          <p:cNvPr id="8199" name="TextBox 10">
            <a:extLst>
              <a:ext uri="{FF2B5EF4-FFF2-40B4-BE49-F238E27FC236}">
                <a16:creationId xmlns:a16="http://schemas.microsoft.com/office/drawing/2014/main" id="{05525BAB-2902-2001-0FEB-A39E27C3EF0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136902" y="1015999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M+VEM</a:t>
            </a:r>
            <a:endParaRPr lang="en-US" altLang="en-US" sz="1400" b="0" dirty="0"/>
          </a:p>
        </p:txBody>
      </p:sp>
      <p:sp>
        <p:nvSpPr>
          <p:cNvPr id="8206" name="TextBox 2">
            <a:extLst>
              <a:ext uri="{FF2B5EF4-FFF2-40B4-BE49-F238E27FC236}">
                <a16:creationId xmlns:a16="http://schemas.microsoft.com/office/drawing/2014/main" id="{08AC2307-8BAF-8BCF-AEEE-D1AD40461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6" y="2347912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pMEK </a:t>
            </a:r>
            <a:endParaRPr lang="en-US" altLang="en-US" sz="1400" b="0"/>
          </a:p>
        </p:txBody>
      </p:sp>
      <p:sp>
        <p:nvSpPr>
          <p:cNvPr id="8207" name="TextBox 2">
            <a:extLst>
              <a:ext uri="{FF2B5EF4-FFF2-40B4-BE49-F238E27FC236}">
                <a16:creationId xmlns:a16="http://schemas.microsoft.com/office/drawing/2014/main" id="{A8F19F8D-80AF-5E97-4CA1-F13D9EFC9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6" y="4024312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MEK </a:t>
            </a:r>
            <a:endParaRPr lang="en-US" altLang="en-US" sz="1400" b="0"/>
          </a:p>
        </p:txBody>
      </p:sp>
      <p:sp>
        <p:nvSpPr>
          <p:cNvPr id="8208" name="TextBox 2">
            <a:extLst>
              <a:ext uri="{FF2B5EF4-FFF2-40B4-BE49-F238E27FC236}">
                <a16:creationId xmlns:a16="http://schemas.microsoft.com/office/drawing/2014/main" id="{422D2B59-261E-1F76-3F8E-E833F0328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6" y="5776912"/>
            <a:ext cx="69999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-actin</a:t>
            </a:r>
            <a:endParaRPr lang="en-US" altLang="en-US" sz="1400" b="0" dirty="0"/>
          </a:p>
        </p:txBody>
      </p:sp>
      <p:sp>
        <p:nvSpPr>
          <p:cNvPr id="8209" name="Rectangle 13">
            <a:extLst>
              <a:ext uri="{FF2B5EF4-FFF2-40B4-BE49-F238E27FC236}">
                <a16:creationId xmlns:a16="http://schemas.microsoft.com/office/drawing/2014/main" id="{341356AE-7A3E-0518-7328-3EDA1AADF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312987"/>
            <a:ext cx="2190750" cy="369888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2" name="Rectangle 16">
            <a:extLst>
              <a:ext uri="{FF2B5EF4-FFF2-40B4-BE49-F238E27FC236}">
                <a16:creationId xmlns:a16="http://schemas.microsoft.com/office/drawing/2014/main" id="{48F697CF-7B07-85BF-8D19-E144F167C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3989387"/>
            <a:ext cx="2190750" cy="369888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15" name="Rectangle 19">
            <a:extLst>
              <a:ext uri="{FF2B5EF4-FFF2-40B4-BE49-F238E27FC236}">
                <a16:creationId xmlns:a16="http://schemas.microsoft.com/office/drawing/2014/main" id="{20EDD571-9202-5721-569C-E06DD6DB0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807075"/>
            <a:ext cx="2190750" cy="369887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8218" name="Straight Connector 2">
            <a:extLst>
              <a:ext uri="{FF2B5EF4-FFF2-40B4-BE49-F238E27FC236}">
                <a16:creationId xmlns:a16="http://schemas.microsoft.com/office/drawing/2014/main" id="{9B12459A-33D2-EB32-346B-CC1E276D44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4375" y="1512887"/>
            <a:ext cx="450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9" name="Straight Connector 3">
            <a:extLst>
              <a:ext uri="{FF2B5EF4-FFF2-40B4-BE49-F238E27FC236}">
                <a16:creationId xmlns:a16="http://schemas.microsoft.com/office/drawing/2014/main" id="{AA65E682-F44D-FFB5-6C68-33C379E64D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0175" y="1512887"/>
            <a:ext cx="450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20" name="Straight Connector 4">
            <a:extLst>
              <a:ext uri="{FF2B5EF4-FFF2-40B4-BE49-F238E27FC236}">
                <a16:creationId xmlns:a16="http://schemas.microsoft.com/office/drawing/2014/main" id="{A7B943B4-5775-3F1B-EB1E-0EE38B853C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9775" y="1512887"/>
            <a:ext cx="450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27" name="TextBox 2">
            <a:extLst>
              <a:ext uri="{FF2B5EF4-FFF2-40B4-BE49-F238E27FC236}">
                <a16:creationId xmlns:a16="http://schemas.microsoft.com/office/drawing/2014/main" id="{9818454F-BAAB-1941-D75F-4742AACE1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73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3A pMEK</a:t>
            </a:r>
            <a:endParaRPr lang="en-US" altLang="en-US" sz="1800" b="0" dirty="0"/>
          </a:p>
        </p:txBody>
      </p:sp>
      <p:pic>
        <p:nvPicPr>
          <p:cNvPr id="9218" name="Picture 7" descr="A close-up of a test&#10;&#10;AI-generated content may be incorrect.">
            <a:extLst>
              <a:ext uri="{FF2B5EF4-FFF2-40B4-BE49-F238E27FC236}">
                <a16:creationId xmlns:a16="http://schemas.microsoft.com/office/drawing/2014/main" id="{205E48D8-D335-EFEF-ECFC-BAA40E4B4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45" y="1566862"/>
            <a:ext cx="2027330" cy="506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5">
            <a:extLst>
              <a:ext uri="{FF2B5EF4-FFF2-40B4-BE49-F238E27FC236}">
                <a16:creationId xmlns:a16="http://schemas.microsoft.com/office/drawing/2014/main" id="{C2EDFC4F-67B2-B8F5-0E8D-8EEC0F92E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2579687"/>
            <a:ext cx="1600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Rectangle 15">
            <a:extLst>
              <a:ext uri="{FF2B5EF4-FFF2-40B4-BE49-F238E27FC236}">
                <a16:creationId xmlns:a16="http://schemas.microsoft.com/office/drawing/2014/main" id="{13887B23-2236-A0C8-295D-CF8B4CC7A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620" y="4179887"/>
            <a:ext cx="1600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Rectangle 15">
            <a:extLst>
              <a:ext uri="{FF2B5EF4-FFF2-40B4-BE49-F238E27FC236}">
                <a16:creationId xmlns:a16="http://schemas.microsoft.com/office/drawing/2014/main" id="{037A8D53-FD16-71E3-0192-5C0519304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620" y="5932487"/>
            <a:ext cx="1600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7" name="TextBox 2">
            <a:extLst>
              <a:ext uri="{FF2B5EF4-FFF2-40B4-BE49-F238E27FC236}">
                <a16:creationId xmlns:a16="http://schemas.microsoft.com/office/drawing/2014/main" id="{B169AB8D-C782-D725-5726-DC33AC5A5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2503487"/>
            <a:ext cx="121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pMEK </a:t>
            </a:r>
            <a:endParaRPr lang="en-US" altLang="en-US" sz="1400" b="0"/>
          </a:p>
        </p:txBody>
      </p:sp>
      <p:sp>
        <p:nvSpPr>
          <p:cNvPr id="9228" name="TextBox 2">
            <a:extLst>
              <a:ext uri="{FF2B5EF4-FFF2-40B4-BE49-F238E27FC236}">
                <a16:creationId xmlns:a16="http://schemas.microsoft.com/office/drawing/2014/main" id="{0F2F6775-D676-B1A9-3042-CED543CD1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4176712"/>
            <a:ext cx="121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MEK </a:t>
            </a:r>
            <a:endParaRPr lang="en-US" altLang="en-US" sz="1400" b="0"/>
          </a:p>
        </p:txBody>
      </p:sp>
      <p:sp>
        <p:nvSpPr>
          <p:cNvPr id="9229" name="TextBox 2">
            <a:extLst>
              <a:ext uri="{FF2B5EF4-FFF2-40B4-BE49-F238E27FC236}">
                <a16:creationId xmlns:a16="http://schemas.microsoft.com/office/drawing/2014/main" id="{EF0F92E4-82F6-AE0C-7ED5-3C3AD8375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5929312"/>
            <a:ext cx="121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-actin</a:t>
            </a:r>
            <a:endParaRPr lang="en-US" altLang="en-US" sz="1400" b="0"/>
          </a:p>
        </p:txBody>
      </p:sp>
      <p:sp>
        <p:nvSpPr>
          <p:cNvPr id="9243" name="TextBox 10">
            <a:extLst>
              <a:ext uri="{FF2B5EF4-FFF2-40B4-BE49-F238E27FC236}">
                <a16:creationId xmlns:a16="http://schemas.microsoft.com/office/drawing/2014/main" id="{9DB566B6-BB6C-5F85-FDC8-C267614FD09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223577" y="838993"/>
            <a:ext cx="1041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endParaRPr lang="en-US" altLang="en-US" sz="1400" b="0"/>
          </a:p>
        </p:txBody>
      </p:sp>
      <p:sp>
        <p:nvSpPr>
          <p:cNvPr id="9244" name="TextBox 10">
            <a:extLst>
              <a:ext uri="{FF2B5EF4-FFF2-40B4-BE49-F238E27FC236}">
                <a16:creationId xmlns:a16="http://schemas.microsoft.com/office/drawing/2014/main" id="{C51A783B-65DC-FCBD-6B53-A4A3117FB3B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662521" y="838199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M+Veh</a:t>
            </a:r>
            <a:endParaRPr lang="en-US" altLang="en-US" sz="1400" b="0" dirty="0"/>
          </a:p>
        </p:txBody>
      </p:sp>
      <p:sp>
        <p:nvSpPr>
          <p:cNvPr id="9245" name="TextBox 10">
            <a:extLst>
              <a:ext uri="{FF2B5EF4-FFF2-40B4-BE49-F238E27FC236}">
                <a16:creationId xmlns:a16="http://schemas.microsoft.com/office/drawing/2014/main" id="{55AF5198-2C6B-5BA7-1460-E9CEF868277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256247" y="901699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M+VEM</a:t>
            </a:r>
            <a:endParaRPr lang="en-US" altLang="en-US" sz="1400" b="0" dirty="0"/>
          </a:p>
        </p:txBody>
      </p:sp>
      <p:cxnSp>
        <p:nvCxnSpPr>
          <p:cNvPr id="9246" name="Straight Connector 34">
            <a:extLst>
              <a:ext uri="{FF2B5EF4-FFF2-40B4-BE49-F238E27FC236}">
                <a16:creationId xmlns:a16="http://schemas.microsoft.com/office/drawing/2014/main" id="{E18B2BCA-414F-38AD-ACF3-36296FC7A7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6220" y="1436687"/>
            <a:ext cx="3746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7" name="Straight Connector 35">
            <a:extLst>
              <a:ext uri="{FF2B5EF4-FFF2-40B4-BE49-F238E27FC236}">
                <a16:creationId xmlns:a16="http://schemas.microsoft.com/office/drawing/2014/main" id="{0EE2916B-ADA8-85B1-1B0A-83B20180B4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19770" y="1436687"/>
            <a:ext cx="3746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8" name="Straight Connector 36">
            <a:extLst>
              <a:ext uri="{FF2B5EF4-FFF2-40B4-BE49-F238E27FC236}">
                <a16:creationId xmlns:a16="http://schemas.microsoft.com/office/drawing/2014/main" id="{37D2EBBD-6EBA-25C5-29B0-EDEB53BF76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40283" y="1436687"/>
            <a:ext cx="3746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2">
            <a:extLst>
              <a:ext uri="{FF2B5EF4-FFF2-40B4-BE49-F238E27FC236}">
                <a16:creationId xmlns:a16="http://schemas.microsoft.com/office/drawing/2014/main" id="{C231FC6D-23BA-E60E-A5C6-8C7E5997B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457200"/>
            <a:ext cx="577224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DRG                                             spinal cord</a:t>
            </a:r>
            <a:endParaRPr lang="en-US" altLang="en-US" sz="1800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 close-up of a test&#10;&#10;AI-generated content may be incorrect.">
            <a:extLst>
              <a:ext uri="{FF2B5EF4-FFF2-40B4-BE49-F238E27FC236}">
                <a16:creationId xmlns:a16="http://schemas.microsoft.com/office/drawing/2014/main" id="{61543AD8-7974-35D5-D1EC-6207A8776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549674"/>
            <a:ext cx="2081212" cy="515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17" descr="A close-up of a dna test&#10;&#10;AI-generated content may be incorrect.">
            <a:extLst>
              <a:ext uri="{FF2B5EF4-FFF2-40B4-BE49-F238E27FC236}">
                <a16:creationId xmlns:a16="http://schemas.microsoft.com/office/drawing/2014/main" id="{F249FE07-1CA6-7C1D-DAA0-3B6D0B59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2578"/>
            <a:ext cx="2209800" cy="52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5">
            <a:extLst>
              <a:ext uri="{FF2B5EF4-FFF2-40B4-BE49-F238E27FC236}">
                <a16:creationId xmlns:a16="http://schemas.microsoft.com/office/drawing/2014/main" id="{618CC5C5-9B9E-969E-7F81-D285FA308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617787"/>
            <a:ext cx="1600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Rectangle 15">
            <a:extLst>
              <a:ext uri="{FF2B5EF4-FFF2-40B4-BE49-F238E27FC236}">
                <a16:creationId xmlns:a16="http://schemas.microsoft.com/office/drawing/2014/main" id="{7597CD8F-A0BB-3DA6-DBBC-08D398A67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75" y="4303712"/>
            <a:ext cx="1600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8" name="Rectangle 15">
            <a:extLst>
              <a:ext uri="{FF2B5EF4-FFF2-40B4-BE49-F238E27FC236}">
                <a16:creationId xmlns:a16="http://schemas.microsoft.com/office/drawing/2014/main" id="{FFBEFBD8-0408-C91A-E03D-EFAEEE324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6086475"/>
            <a:ext cx="1600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3" name="TextBox 2">
            <a:extLst>
              <a:ext uri="{FF2B5EF4-FFF2-40B4-BE49-F238E27FC236}">
                <a16:creationId xmlns:a16="http://schemas.microsoft.com/office/drawing/2014/main" id="{A2CC7CFB-C25D-AD0F-1FCF-FA4737BA8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2460625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pMEK </a:t>
            </a:r>
            <a:endParaRPr lang="en-US" altLang="en-US" sz="1400" b="0"/>
          </a:p>
        </p:txBody>
      </p:sp>
      <p:sp>
        <p:nvSpPr>
          <p:cNvPr id="10254" name="TextBox 2">
            <a:extLst>
              <a:ext uri="{FF2B5EF4-FFF2-40B4-BE49-F238E27FC236}">
                <a16:creationId xmlns:a16="http://schemas.microsoft.com/office/drawing/2014/main" id="{96B95CA6-38BB-EBBD-0CE9-C6CEE272F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4043362"/>
            <a:ext cx="60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MEK </a:t>
            </a:r>
            <a:endParaRPr lang="en-US" altLang="en-US" sz="1400" b="0"/>
          </a:p>
        </p:txBody>
      </p:sp>
      <p:sp>
        <p:nvSpPr>
          <p:cNvPr id="10255" name="TextBox 2">
            <a:extLst>
              <a:ext uri="{FF2B5EF4-FFF2-40B4-BE49-F238E27FC236}">
                <a16:creationId xmlns:a16="http://schemas.microsoft.com/office/drawing/2014/main" id="{2FAAA54A-C89B-6723-2732-23DC254F7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5719762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-actin</a:t>
            </a:r>
            <a:endParaRPr lang="en-US" altLang="en-US" sz="1400" b="0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E5C940ED-E9F7-1DE6-F608-F691BA46F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7313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3B pMEK by VEM alone</a:t>
            </a:r>
            <a:endParaRPr lang="en-US" altLang="en-US" sz="1800" b="0" dirty="0"/>
          </a:p>
        </p:txBody>
      </p:sp>
      <p:sp>
        <p:nvSpPr>
          <p:cNvPr id="11268" name="Rectangle 15">
            <a:extLst>
              <a:ext uri="{FF2B5EF4-FFF2-40B4-BE49-F238E27FC236}">
                <a16:creationId xmlns:a16="http://schemas.microsoft.com/office/drawing/2014/main" id="{93802BDF-4AC3-D08F-CB58-BBF0E4A16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38400"/>
            <a:ext cx="1600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Rectangle 15">
            <a:extLst>
              <a:ext uri="{FF2B5EF4-FFF2-40B4-BE49-F238E27FC236}">
                <a16:creationId xmlns:a16="http://schemas.microsoft.com/office/drawing/2014/main" id="{A6044793-26A0-C00B-F538-C1880DDAA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114800"/>
            <a:ext cx="1600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Rectangle 15">
            <a:extLst>
              <a:ext uri="{FF2B5EF4-FFF2-40B4-BE49-F238E27FC236}">
                <a16:creationId xmlns:a16="http://schemas.microsoft.com/office/drawing/2014/main" id="{3B8FDF28-826F-1E69-B6B7-E645ECEE1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5972175"/>
            <a:ext cx="1600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TextBox 2">
            <a:extLst>
              <a:ext uri="{FF2B5EF4-FFF2-40B4-BE49-F238E27FC236}">
                <a16:creationId xmlns:a16="http://schemas.microsoft.com/office/drawing/2014/main" id="{129A9EE9-131E-8C82-4244-DF2AE895E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037" y="2359025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pMEK </a:t>
            </a:r>
            <a:endParaRPr lang="en-US" altLang="en-US" sz="1400" b="0"/>
          </a:p>
        </p:txBody>
      </p:sp>
      <p:sp>
        <p:nvSpPr>
          <p:cNvPr id="11278" name="TextBox 2">
            <a:extLst>
              <a:ext uri="{FF2B5EF4-FFF2-40B4-BE49-F238E27FC236}">
                <a16:creationId xmlns:a16="http://schemas.microsoft.com/office/drawing/2014/main" id="{A7CDCDA1-6D09-2D44-FBEA-63FDD250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237" y="4035425"/>
            <a:ext cx="604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MEK </a:t>
            </a:r>
            <a:endParaRPr lang="en-US" altLang="en-US" sz="1400" b="0"/>
          </a:p>
        </p:txBody>
      </p:sp>
      <p:sp>
        <p:nvSpPr>
          <p:cNvPr id="11279" name="TextBox 2">
            <a:extLst>
              <a:ext uri="{FF2B5EF4-FFF2-40B4-BE49-F238E27FC236}">
                <a16:creationId xmlns:a16="http://schemas.microsoft.com/office/drawing/2014/main" id="{2401EAD2-1ECE-B443-9DA1-215B51C36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037" y="5940425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-actin</a:t>
            </a:r>
            <a:endParaRPr lang="en-US" altLang="en-US" sz="1400" b="0"/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B3856361-1873-7B9E-DABB-FBA82AF22BF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93069" y="915193"/>
            <a:ext cx="1041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endParaRPr lang="en-US" altLang="en-US" sz="1400" b="0" dirty="0"/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18A9AB88-4543-C894-5754-DB326A3001F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333627" y="1054099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M+Veh</a:t>
            </a:r>
            <a:endParaRPr lang="en-US" altLang="en-US" sz="1400" b="0" dirty="0"/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A53A9CB2-BCA8-170E-BE7A-5E985420B2E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905127" y="1015999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M+VEM</a:t>
            </a:r>
            <a:endParaRPr lang="en-US" altLang="en-US" sz="1400" b="0" dirty="0"/>
          </a:p>
        </p:txBody>
      </p:sp>
      <p:cxnSp>
        <p:nvCxnSpPr>
          <p:cNvPr id="19" name="Straight Connector 2">
            <a:extLst>
              <a:ext uri="{FF2B5EF4-FFF2-40B4-BE49-F238E27FC236}">
                <a16:creationId xmlns:a16="http://schemas.microsoft.com/office/drawing/2014/main" id="{41190F1D-CEFE-93A1-D154-25D85B2A8B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4375" y="1512887"/>
            <a:ext cx="450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3">
            <a:extLst>
              <a:ext uri="{FF2B5EF4-FFF2-40B4-BE49-F238E27FC236}">
                <a16:creationId xmlns:a16="http://schemas.microsoft.com/office/drawing/2014/main" id="{2E9EA74D-38C2-02BF-0289-08C2E1D52E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1512887"/>
            <a:ext cx="450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4">
            <a:extLst>
              <a:ext uri="{FF2B5EF4-FFF2-40B4-BE49-F238E27FC236}">
                <a16:creationId xmlns:a16="http://schemas.microsoft.com/office/drawing/2014/main" id="{9DF7F33B-EA25-4F68-6921-CF5B501B22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0" y="1512887"/>
            <a:ext cx="450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10">
            <a:extLst>
              <a:ext uri="{FF2B5EF4-FFF2-40B4-BE49-F238E27FC236}">
                <a16:creationId xmlns:a16="http://schemas.microsoft.com/office/drawing/2014/main" id="{73B02672-CAE4-318E-55D7-7DB11126E9A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223577" y="838993"/>
            <a:ext cx="1041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endParaRPr lang="en-US" altLang="en-US" sz="1400" b="0"/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65830508-A18D-B684-1E80-FA77B036698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662521" y="838199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M+Veh</a:t>
            </a:r>
            <a:endParaRPr lang="en-US" altLang="en-US" sz="1400" b="0" dirty="0"/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D7FC059E-EAA1-89E5-2F55-D7499692304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318252" y="901699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M+VEM</a:t>
            </a:r>
            <a:endParaRPr lang="en-US" altLang="en-US" sz="1400" b="0" dirty="0"/>
          </a:p>
        </p:txBody>
      </p:sp>
      <p:cxnSp>
        <p:nvCxnSpPr>
          <p:cNvPr id="25" name="Straight Connector 34">
            <a:extLst>
              <a:ext uri="{FF2B5EF4-FFF2-40B4-BE49-F238E27FC236}">
                <a16:creationId xmlns:a16="http://schemas.microsoft.com/office/drawing/2014/main" id="{A2B7E0A4-A3CA-4CB2-95C4-7EB82D82D1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6220" y="1436687"/>
            <a:ext cx="3746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35">
            <a:extLst>
              <a:ext uri="{FF2B5EF4-FFF2-40B4-BE49-F238E27FC236}">
                <a16:creationId xmlns:a16="http://schemas.microsoft.com/office/drawing/2014/main" id="{C065DE5B-9BEC-7183-8575-6816452166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81775" y="1436687"/>
            <a:ext cx="3746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36">
            <a:extLst>
              <a:ext uri="{FF2B5EF4-FFF2-40B4-BE49-F238E27FC236}">
                <a16:creationId xmlns:a16="http://schemas.microsoft.com/office/drawing/2014/main" id="{545756C6-76E7-1BAD-568C-79E53884CA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40283" y="1436687"/>
            <a:ext cx="3746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">
            <a:extLst>
              <a:ext uri="{FF2B5EF4-FFF2-40B4-BE49-F238E27FC236}">
                <a16:creationId xmlns:a16="http://schemas.microsoft.com/office/drawing/2014/main" id="{F90B3C71-6B7F-2BB8-3F00-B1FAC26B1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457200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DRG                                             spinal cord</a:t>
            </a:r>
            <a:endParaRPr lang="en-US" altLang="en-US" sz="18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A close-up of a test&#10;&#10;AI-generated content may be incorrect.">
            <a:extLst>
              <a:ext uri="{FF2B5EF4-FFF2-40B4-BE49-F238E27FC236}">
                <a16:creationId xmlns:a16="http://schemas.microsoft.com/office/drawing/2014/main" id="{C9C700F3-00F4-09EB-A66D-0041B1F78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2478087" cy="34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" name="TextBox 2">
            <a:extLst>
              <a:ext uri="{FF2B5EF4-FFF2-40B4-BE49-F238E27FC236}">
                <a16:creationId xmlns:a16="http://schemas.microsoft.com/office/drawing/2014/main" id="{C7321897-A8EF-F1EE-FDFC-9A11CA730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2514600"/>
            <a:ext cx="121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pERK </a:t>
            </a:r>
            <a:endParaRPr lang="en-US" altLang="en-US" sz="1400" b="0"/>
          </a:p>
        </p:txBody>
      </p:sp>
      <p:sp>
        <p:nvSpPr>
          <p:cNvPr id="12312" name="TextBox 2">
            <a:extLst>
              <a:ext uri="{FF2B5EF4-FFF2-40B4-BE49-F238E27FC236}">
                <a16:creationId xmlns:a16="http://schemas.microsoft.com/office/drawing/2014/main" id="{42AECBF4-4AF9-D871-4B67-D4A3D0B14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4343400"/>
            <a:ext cx="121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ERK</a:t>
            </a:r>
            <a:endParaRPr lang="en-US" altLang="en-US" sz="1400" b="0"/>
          </a:p>
        </p:txBody>
      </p:sp>
      <p:sp>
        <p:nvSpPr>
          <p:cNvPr id="12313" name="Rectangle 15">
            <a:extLst>
              <a:ext uri="{FF2B5EF4-FFF2-40B4-BE49-F238E27FC236}">
                <a16:creationId xmlns:a16="http://schemas.microsoft.com/office/drawing/2014/main" id="{13C276BA-4E2F-9818-2C32-DBAF5240E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2638425"/>
            <a:ext cx="1600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14" name="Rectangle 15">
            <a:extLst>
              <a:ext uri="{FF2B5EF4-FFF2-40B4-BE49-F238E27FC236}">
                <a16:creationId xmlns:a16="http://schemas.microsoft.com/office/drawing/2014/main" id="{20FFD735-BF52-2E8B-9451-152A1E790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8" y="4371975"/>
            <a:ext cx="1600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15" name="Picture 5" descr="A close-up of a test&#10;&#10;AI-generated content may be incorrect.">
            <a:extLst>
              <a:ext uri="{FF2B5EF4-FFF2-40B4-BE49-F238E27FC236}">
                <a16:creationId xmlns:a16="http://schemas.microsoft.com/office/drawing/2014/main" id="{8B41DE72-045B-ED85-493B-FA36AEFD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230019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>
            <a:extLst>
              <a:ext uri="{FF2B5EF4-FFF2-40B4-BE49-F238E27FC236}">
                <a16:creationId xmlns:a16="http://schemas.microsoft.com/office/drawing/2014/main" id="{504495C3-A665-2D6F-3AA5-DC9F6E3CB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5876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pERK </a:t>
            </a:r>
            <a:endParaRPr lang="en-US" altLang="en-US" sz="1400" b="0"/>
          </a:p>
        </p:txBody>
      </p:sp>
      <p:sp>
        <p:nvSpPr>
          <p:cNvPr id="13318" name="TextBox 2">
            <a:extLst>
              <a:ext uri="{FF2B5EF4-FFF2-40B4-BE49-F238E27FC236}">
                <a16:creationId xmlns:a16="http://schemas.microsoft.com/office/drawing/2014/main" id="{4C6A3BC3-B5EA-85D9-5D99-A38F509A6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18782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ERK</a:t>
            </a:r>
            <a:endParaRPr lang="en-US" altLang="en-US" sz="1400" b="0"/>
          </a:p>
        </p:txBody>
      </p:sp>
      <p:sp>
        <p:nvSpPr>
          <p:cNvPr id="13337" name="Rectangle 15">
            <a:extLst>
              <a:ext uri="{FF2B5EF4-FFF2-40B4-BE49-F238E27FC236}">
                <a16:creationId xmlns:a16="http://schemas.microsoft.com/office/drawing/2014/main" id="{4D36E659-1C70-2212-25BA-8DEB6D653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219575"/>
            <a:ext cx="1600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40" name="Rectangle 15">
            <a:extLst>
              <a:ext uri="{FF2B5EF4-FFF2-40B4-BE49-F238E27FC236}">
                <a16:creationId xmlns:a16="http://schemas.microsoft.com/office/drawing/2014/main" id="{A7D24A04-6AC2-B62D-FC31-CC1517ED8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619375"/>
            <a:ext cx="1600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6D1E1471-4311-AD5B-BDB6-768D8299C43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93069" y="915193"/>
            <a:ext cx="1041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endParaRPr lang="en-US" altLang="en-US" sz="1400" b="0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438FA037-547E-CCFB-9906-7C71BAE2033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333627" y="1054099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M+Veh</a:t>
            </a:r>
            <a:endParaRPr lang="en-US" altLang="en-US" sz="1400" b="0" dirty="0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6B768500-68F4-5E38-0676-ED49907837B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905127" y="1015999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M+VEM</a:t>
            </a:r>
            <a:endParaRPr lang="en-US" altLang="en-US" sz="1400" b="0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CD2079B4-0929-B82C-DF8E-D8A7EC5F2D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4375" y="1512887"/>
            <a:ext cx="450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B5BB953A-CEE3-224E-D449-F0DE487627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1512887"/>
            <a:ext cx="450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9A3DD9B7-DEDA-2201-DAA3-1FFB252E74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0" y="1512887"/>
            <a:ext cx="450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10">
            <a:extLst>
              <a:ext uri="{FF2B5EF4-FFF2-40B4-BE49-F238E27FC236}">
                <a16:creationId xmlns:a16="http://schemas.microsoft.com/office/drawing/2014/main" id="{6EB4B8D1-337C-DEB0-4436-945FDE4C934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223577" y="1307306"/>
            <a:ext cx="1041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endParaRPr lang="en-US" altLang="en-US" sz="1400" b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AAFBC4D0-E285-0174-D5AB-24A211D6F71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662521" y="1306512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M+Veh</a:t>
            </a:r>
            <a:endParaRPr lang="en-US" altLang="en-US" sz="1400" b="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B1F8E3B-C18C-0427-1377-410EB1B8ED0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318252" y="1370012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M+VEM</a:t>
            </a:r>
            <a:endParaRPr lang="en-US" altLang="en-US" sz="1400" b="0" dirty="0"/>
          </a:p>
        </p:txBody>
      </p:sp>
      <p:cxnSp>
        <p:nvCxnSpPr>
          <p:cNvPr id="11" name="Straight Connector 34">
            <a:extLst>
              <a:ext uri="{FF2B5EF4-FFF2-40B4-BE49-F238E27FC236}">
                <a16:creationId xmlns:a16="http://schemas.microsoft.com/office/drawing/2014/main" id="{79364F0E-8475-3012-C995-E794BACA28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6220" y="1905000"/>
            <a:ext cx="3746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35">
            <a:extLst>
              <a:ext uri="{FF2B5EF4-FFF2-40B4-BE49-F238E27FC236}">
                <a16:creationId xmlns:a16="http://schemas.microsoft.com/office/drawing/2014/main" id="{4FD1A73E-06CC-2C4D-A164-8D45C96051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81775" y="1905000"/>
            <a:ext cx="3746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36">
            <a:extLst>
              <a:ext uri="{FF2B5EF4-FFF2-40B4-BE49-F238E27FC236}">
                <a16:creationId xmlns:a16="http://schemas.microsoft.com/office/drawing/2014/main" id="{35C70A71-DB36-1CBE-4657-33658B14C1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40283" y="1905000"/>
            <a:ext cx="3746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2">
            <a:extLst>
              <a:ext uri="{FF2B5EF4-FFF2-40B4-BE49-F238E27FC236}">
                <a16:creationId xmlns:a16="http://schemas.microsoft.com/office/drawing/2014/main" id="{E87A3B8A-F63A-A384-5D71-CB2C1874B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457200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DRG                                             spinal cord</a:t>
            </a:r>
            <a:endParaRPr lang="en-US" altLang="en-US" sz="1800" b="0" dirty="0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99CF93F7-5E2C-FB98-1E34-766C1B25F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73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3C </a:t>
            </a:r>
            <a:r>
              <a:rPr lang="en-US" altLang="zh-C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</a:t>
            </a:r>
            <a:endParaRPr lang="en-US" altLang="en-US" sz="1800"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Object 7">
            <a:extLst>
              <a:ext uri="{FF2B5EF4-FFF2-40B4-BE49-F238E27FC236}">
                <a16:creationId xmlns:a16="http://schemas.microsoft.com/office/drawing/2014/main" id="{F32220B8-C31D-10A0-CDEF-725E88E86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089479"/>
              </p:ext>
            </p:extLst>
          </p:nvPr>
        </p:nvGraphicFramePr>
        <p:xfrm>
          <a:off x="2247900" y="674507"/>
          <a:ext cx="4648200" cy="592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668633" imgH="8499996" progId="Prism9.Document">
                  <p:embed/>
                </p:oleObj>
              </mc:Choice>
              <mc:Fallback>
                <p:oleObj name="Prism 9" r:id="rId2" imgW="6668633" imgH="8499996" progId="Prism9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674507"/>
                        <a:ext cx="4648200" cy="592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5">
            <a:extLst>
              <a:ext uri="{FF2B5EF4-FFF2-40B4-BE49-F238E27FC236}">
                <a16:creationId xmlns:a16="http://schemas.microsoft.com/office/drawing/2014/main" id="{4769FEAA-0A2E-748E-EA63-78AF9D49C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152775"/>
            <a:ext cx="2971800" cy="304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CEAEBD6D-1F12-3AA4-3160-86BC7D569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4267200"/>
            <a:ext cx="2971800" cy="304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6B47578A-B0F4-E9E4-C2E8-C4F1538F8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5791200"/>
            <a:ext cx="2971800" cy="304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AAB1E2A5-67E6-5744-ECF8-E3EB277C1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752600"/>
            <a:ext cx="2971800" cy="304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F2A4E59-4C75-03CA-B10D-75518E5F8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73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3D pMEK by BRAF-IP</a:t>
            </a:r>
            <a:endParaRPr lang="en-US" altLang="en-US" sz="1800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 close-up of a test&#10;&#10;AI-generated content may be incorrect.">
            <a:extLst>
              <a:ext uri="{FF2B5EF4-FFF2-40B4-BE49-F238E27FC236}">
                <a16:creationId xmlns:a16="http://schemas.microsoft.com/office/drawing/2014/main" id="{CED0ADDE-834A-7E87-392D-13664EA4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1450975"/>
            <a:ext cx="2201862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0">
            <a:extLst>
              <a:ext uri="{FF2B5EF4-FFF2-40B4-BE49-F238E27FC236}">
                <a16:creationId xmlns:a16="http://schemas.microsoft.com/office/drawing/2014/main" id="{9D587CB1-D8DB-CB49-A9A2-4DFF742B3D6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336132" y="824706"/>
            <a:ext cx="1041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endParaRPr lang="en-US" altLang="en-US" sz="1400" b="0"/>
          </a:p>
        </p:txBody>
      </p:sp>
      <p:sp>
        <p:nvSpPr>
          <p:cNvPr id="16388" name="TextBox 10">
            <a:extLst>
              <a:ext uri="{FF2B5EF4-FFF2-40B4-BE49-F238E27FC236}">
                <a16:creationId xmlns:a16="http://schemas.microsoft.com/office/drawing/2014/main" id="{612A80E6-38FB-E029-5E5B-A77A52ECBFF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592513" y="823912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M+Veh</a:t>
            </a:r>
            <a:endParaRPr lang="en-US" altLang="en-US" sz="1400" b="0"/>
          </a:p>
        </p:txBody>
      </p:sp>
      <p:sp>
        <p:nvSpPr>
          <p:cNvPr id="16389" name="TextBox 10">
            <a:extLst>
              <a:ext uri="{FF2B5EF4-FFF2-40B4-BE49-F238E27FC236}">
                <a16:creationId xmlns:a16="http://schemas.microsoft.com/office/drawing/2014/main" id="{5034451D-161D-1D71-F282-D4B4BAAEDEA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821113" y="823912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M+VEM</a:t>
            </a:r>
            <a:endParaRPr lang="en-US" altLang="en-US" sz="1400" b="0"/>
          </a:p>
        </p:txBody>
      </p:sp>
      <p:sp>
        <p:nvSpPr>
          <p:cNvPr id="16390" name="TextBox 10">
            <a:extLst>
              <a:ext uri="{FF2B5EF4-FFF2-40B4-BE49-F238E27FC236}">
                <a16:creationId xmlns:a16="http://schemas.microsoft.com/office/drawing/2014/main" id="{8B4F26A9-FB84-CBF3-4BED-110AE329B99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323557" y="824706"/>
            <a:ext cx="1041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Saline</a:t>
            </a:r>
            <a:endParaRPr lang="en-US" altLang="en-US" sz="1400" b="0"/>
          </a:p>
        </p:txBody>
      </p:sp>
      <p:sp>
        <p:nvSpPr>
          <p:cNvPr id="16391" name="TextBox 10">
            <a:extLst>
              <a:ext uri="{FF2B5EF4-FFF2-40B4-BE49-F238E27FC236}">
                <a16:creationId xmlns:a16="http://schemas.microsoft.com/office/drawing/2014/main" id="{6DB0482F-767D-B558-5AFA-D67DAFC0479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579938" y="823912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M+Veh</a:t>
            </a:r>
            <a:endParaRPr lang="en-US" altLang="en-US" sz="1400" b="0"/>
          </a:p>
        </p:txBody>
      </p:sp>
      <p:sp>
        <p:nvSpPr>
          <p:cNvPr id="16392" name="TextBox 10">
            <a:extLst>
              <a:ext uri="{FF2B5EF4-FFF2-40B4-BE49-F238E27FC236}">
                <a16:creationId xmlns:a16="http://schemas.microsoft.com/office/drawing/2014/main" id="{63F28FBC-ECD0-E8F3-6CAF-A0BCB9DBEC7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808538" y="823912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M+VEM</a:t>
            </a:r>
            <a:endParaRPr lang="en-US" altLang="en-US" sz="1400" b="0"/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D19937EF-C800-8DB9-DC03-50C45B7F2A6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048919" y="824706"/>
            <a:ext cx="1041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endParaRPr lang="en-US" altLang="en-US" sz="1400" b="0"/>
          </a:p>
        </p:txBody>
      </p:sp>
      <p:cxnSp>
        <p:nvCxnSpPr>
          <p:cNvPr id="16394" name="Straight Connector 25">
            <a:extLst>
              <a:ext uri="{FF2B5EF4-FFF2-40B4-BE49-F238E27FC236}">
                <a16:creationId xmlns:a16="http://schemas.microsoft.com/office/drawing/2014/main" id="{D42B4EAD-4306-C86E-4AEE-9CFD845207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06825" y="685800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" name="Straight Connector 26">
            <a:extLst>
              <a:ext uri="{FF2B5EF4-FFF2-40B4-BE49-F238E27FC236}">
                <a16:creationId xmlns:a16="http://schemas.microsoft.com/office/drawing/2014/main" id="{8E64DA41-BC59-4D81-BDB7-4874644D44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97425" y="685800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6" name="TextBox 2">
            <a:extLst>
              <a:ext uri="{FF2B5EF4-FFF2-40B4-BE49-F238E27FC236}">
                <a16:creationId xmlns:a16="http://schemas.microsoft.com/office/drawing/2014/main" id="{53DC617E-B5B8-5298-8AF9-67412D6B9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5" y="407988"/>
            <a:ext cx="1825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Input           IP: pSer</a:t>
            </a:r>
            <a:endParaRPr lang="en-US" altLang="en-US" sz="1400" b="0"/>
          </a:p>
        </p:txBody>
      </p:sp>
      <p:sp>
        <p:nvSpPr>
          <p:cNvPr id="16419" name="TextBox 2">
            <a:extLst>
              <a:ext uri="{FF2B5EF4-FFF2-40B4-BE49-F238E27FC236}">
                <a16:creationId xmlns:a16="http://schemas.microsoft.com/office/drawing/2014/main" id="{E9311FD2-BE69-E855-B234-2BC8B5600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73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4A </a:t>
            </a:r>
            <a:r>
              <a:rPr lang="en-US" altLang="zh-CN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pSer</a:t>
            </a: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phosphorylation</a:t>
            </a:r>
            <a:endParaRPr lang="en-US" altLang="en-US" sz="1800" b="0" dirty="0"/>
          </a:p>
        </p:txBody>
      </p:sp>
      <p:sp>
        <p:nvSpPr>
          <p:cNvPr id="16420" name="TextBox 2">
            <a:extLst>
              <a:ext uri="{FF2B5EF4-FFF2-40B4-BE49-F238E27FC236}">
                <a16:creationId xmlns:a16="http://schemas.microsoft.com/office/drawing/2014/main" id="{F44FC7CD-A306-6328-68F6-8B1096F94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57388"/>
            <a:ext cx="762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GluN1</a:t>
            </a:r>
            <a:endParaRPr lang="en-US" altLang="en-US" sz="1400" b="0"/>
          </a:p>
        </p:txBody>
      </p:sp>
      <p:sp>
        <p:nvSpPr>
          <p:cNvPr id="16421" name="TextBox 2">
            <a:extLst>
              <a:ext uri="{FF2B5EF4-FFF2-40B4-BE49-F238E27FC236}">
                <a16:creationId xmlns:a16="http://schemas.microsoft.com/office/drawing/2014/main" id="{F0E94360-EFA0-E1C4-1566-6D7F63D1A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3" y="3884613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pSer</a:t>
            </a:r>
            <a:endParaRPr lang="en-US" altLang="en-US" sz="1400" b="0"/>
          </a:p>
        </p:txBody>
      </p:sp>
      <p:sp>
        <p:nvSpPr>
          <p:cNvPr id="16422" name="TextBox 2">
            <a:extLst>
              <a:ext uri="{FF2B5EF4-FFF2-40B4-BE49-F238E27FC236}">
                <a16:creationId xmlns:a16="http://schemas.microsoft.com/office/drawing/2014/main" id="{04585E5F-86C6-12BE-4C58-7F0C4FCB2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96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CN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-actin</a:t>
            </a:r>
            <a:endParaRPr lang="en-US" altLang="en-US" sz="1400" b="0"/>
          </a:p>
        </p:txBody>
      </p:sp>
      <p:sp>
        <p:nvSpPr>
          <p:cNvPr id="16431" name="Rectangle 15">
            <a:extLst>
              <a:ext uri="{FF2B5EF4-FFF2-40B4-BE49-F238E27FC236}">
                <a16:creationId xmlns:a16="http://schemas.microsoft.com/office/drawing/2014/main" id="{E5398C03-EE51-BED3-9BCB-E34EC1874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2000250"/>
            <a:ext cx="1893887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38" name="Rectangle 15">
            <a:extLst>
              <a:ext uri="{FF2B5EF4-FFF2-40B4-BE49-F238E27FC236}">
                <a16:creationId xmlns:a16="http://schemas.microsoft.com/office/drawing/2014/main" id="{7E66B65A-9131-2E93-F1A1-A732CC088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6172200"/>
            <a:ext cx="1662112" cy="233363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39" name="Rectangle 15">
            <a:extLst>
              <a:ext uri="{FF2B5EF4-FFF2-40B4-BE49-F238E27FC236}">
                <a16:creationId xmlns:a16="http://schemas.microsoft.com/office/drawing/2014/main" id="{2CB493DA-2D67-CBAF-13E9-06CB45FE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657600"/>
            <a:ext cx="1893888" cy="609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>
            <a:extLst>
              <a:ext uri="{FF2B5EF4-FFF2-40B4-BE49-F238E27FC236}">
                <a16:creationId xmlns:a16="http://schemas.microsoft.com/office/drawing/2014/main" id="{269FFACA-D433-FAF6-E046-B5CB9E1C0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731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4B BRAF-IP</a:t>
            </a:r>
            <a:endParaRPr lang="en-US" altLang="en-US" sz="1800" b="0" dirty="0"/>
          </a:p>
        </p:txBody>
      </p:sp>
      <p:pic>
        <p:nvPicPr>
          <p:cNvPr id="18436" name="Picture 8">
            <a:extLst>
              <a:ext uri="{FF2B5EF4-FFF2-40B4-BE49-F238E27FC236}">
                <a16:creationId xmlns:a16="http://schemas.microsoft.com/office/drawing/2014/main" id="{328078B5-121F-4B79-9E2A-0FDA92E25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0"/>
            <a:ext cx="2489487" cy="55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9697E971-F843-0F40-00E6-8D1925946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59" y="538098"/>
            <a:ext cx="1991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  Mor IgG Sal  Mor</a:t>
            </a:r>
            <a:endParaRPr lang="en-US" altLang="en-US" sz="1200" b="0" dirty="0"/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1DAB5A6D-61B9-3082-0B43-8DADA139FB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1535" y="507173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19">
            <a:extLst>
              <a:ext uri="{FF2B5EF4-FFF2-40B4-BE49-F238E27FC236}">
                <a16:creationId xmlns:a16="http://schemas.microsoft.com/office/drawing/2014/main" id="{1BE787F2-4B7D-2D89-682C-077AEFA385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2135" y="507173"/>
            <a:ext cx="60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id="{C993BDE6-2F80-5A0A-66B8-AEB163E40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535" y="229361"/>
            <a:ext cx="1825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          IP: BRAF</a:t>
            </a:r>
            <a:endParaRPr lang="en-US" altLang="en-US" sz="1400" b="0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7F845BA1-D000-71E1-1B5D-0B189F67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116323"/>
            <a:ext cx="1893888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DCF80ED4-1764-99A0-2726-F7F1FA1B5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211" y="2062098"/>
            <a:ext cx="1893888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83B30C75-2E96-7269-6669-A55DC75B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9" y="3369078"/>
            <a:ext cx="1893888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FD49E526-8D72-1045-8AD1-706F761F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9" y="4417948"/>
            <a:ext cx="1893888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199331-03A3-A356-FE24-2EBA249E1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9" y="5567298"/>
            <a:ext cx="1893888" cy="23495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00756E14-4414-AAE3-6131-D173C2A8E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9" y="4398294"/>
            <a:ext cx="12863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(short exposure)</a:t>
            </a:r>
            <a:endParaRPr lang="en-US" altLang="en-US" sz="1200" b="0" dirty="0"/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022AF657-1923-DB97-5F3F-8535BA1A3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9" y="3537699"/>
            <a:ext cx="1286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(long exposure)</a:t>
            </a:r>
            <a:endParaRPr lang="en-US" altLang="en-US" sz="12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23631</TotalTime>
  <Words>445</Words>
  <Application>Microsoft Office PowerPoint</Application>
  <PresentationFormat>On-screen Show (4:3)</PresentationFormat>
  <Paragraphs>220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Arial</vt:lpstr>
      <vt:lpstr>Symbol</vt:lpstr>
      <vt:lpstr>Times New Roman</vt:lpstr>
      <vt:lpstr>默认设计模板</vt:lpstr>
      <vt:lpstr>Prism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Jin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 Yuxuan</dc:creator>
  <cp:lastModifiedBy>Pan,Hui-Lin</cp:lastModifiedBy>
  <cp:revision>637</cp:revision>
  <dcterms:created xsi:type="dcterms:W3CDTF">2022-02-19T15:40:25Z</dcterms:created>
  <dcterms:modified xsi:type="dcterms:W3CDTF">2026-05-14T14:32:06Z</dcterms:modified>
</cp:coreProperties>
</file>